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2"/>
  </p:notesMasterIdLst>
  <p:handoutMasterIdLst>
    <p:handoutMasterId r:id="rId23"/>
  </p:handoutMasterIdLst>
  <p:sldIdLst>
    <p:sldId id="256" r:id="rId2"/>
    <p:sldId id="257" r:id="rId3"/>
    <p:sldId id="513" r:id="rId4"/>
    <p:sldId id="534" r:id="rId5"/>
    <p:sldId id="542" r:id="rId6"/>
    <p:sldId id="550" r:id="rId7"/>
    <p:sldId id="549" r:id="rId8"/>
    <p:sldId id="541" r:id="rId9"/>
    <p:sldId id="535" r:id="rId10"/>
    <p:sldId id="536" r:id="rId11"/>
    <p:sldId id="548" r:id="rId12"/>
    <p:sldId id="547" r:id="rId13"/>
    <p:sldId id="540" r:id="rId14"/>
    <p:sldId id="420" r:id="rId15"/>
    <p:sldId id="546" r:id="rId16"/>
    <p:sldId id="545" r:id="rId17"/>
    <p:sldId id="532" r:id="rId18"/>
    <p:sldId id="544" r:id="rId19"/>
    <p:sldId id="530" r:id="rId20"/>
    <p:sldId id="360" r:id="rId21"/>
  </p:sldIdLst>
  <p:sldSz cx="12192000" cy="6858000"/>
  <p:notesSz cx="6877050" cy="100028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660066"/>
    <a:srgbClr val="D2DEEF"/>
    <a:srgbClr val="FF99CC"/>
    <a:srgbClr val="FEB819"/>
    <a:srgbClr val="0C53A7"/>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73" autoAdjust="0"/>
    <p:restoredTop sz="94653" autoAdjust="0"/>
  </p:normalViewPr>
  <p:slideViewPr>
    <p:cSldViewPr snapToGrid="0">
      <p:cViewPr>
        <p:scale>
          <a:sx n="66" d="100"/>
          <a:sy n="66" d="100"/>
        </p:scale>
        <p:origin x="1104" y="21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alter\Desktop\Registro%20de%20Instituciones%20Educativas\Equipos%20RIE\Relacion%20de%20Equipos%20RI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084317585301838E-2"/>
          <c:y val="2.3635621746716504E-2"/>
          <c:w val="0.92245734908136479"/>
          <c:h val="0.62544227548056408"/>
        </c:manualLayout>
      </c:layout>
      <c:barChart>
        <c:barDir val="col"/>
        <c:grouping val="percentStacked"/>
        <c:varyColors val="0"/>
        <c:ser>
          <c:idx val="0"/>
          <c:order val="0"/>
          <c:tx>
            <c:strRef>
              <c:f>'Resumen Plan RIE'!$N$5</c:f>
              <c:strCache>
                <c:ptCount val="1"/>
                <c:pt idx="0">
                  <c:v>Conforme</c:v>
                </c:pt>
              </c:strCache>
            </c:strRef>
          </c:tx>
          <c:spPr>
            <a:solidFill>
              <a:srgbClr val="92D050"/>
            </a:solidFill>
            <a:ln>
              <a:noFill/>
            </a:ln>
            <a:effectLst/>
          </c:spPr>
          <c:invertIfNegative val="0"/>
          <c:cat>
            <c:strRef>
              <c:f>'Resumen Plan RIE'!$M$6:$M$32</c:f>
              <c:strCache>
                <c:ptCount val="27"/>
                <c:pt idx="0">
                  <c:v>Amazonas</c:v>
                </c:pt>
                <c:pt idx="1">
                  <c:v>Ancash</c:v>
                </c:pt>
                <c:pt idx="2">
                  <c:v>Apurímac</c:v>
                </c:pt>
                <c:pt idx="3">
                  <c:v>Arequipa</c:v>
                </c:pt>
                <c:pt idx="4">
                  <c:v>Ayacucho</c:v>
                </c:pt>
                <c:pt idx="5">
                  <c:v>Cajamarca</c:v>
                </c:pt>
                <c:pt idx="6">
                  <c:v>Callao</c:v>
                </c:pt>
                <c:pt idx="7">
                  <c:v>Cusco</c:v>
                </c:pt>
                <c:pt idx="8">
                  <c:v>Huancavelica</c:v>
                </c:pt>
                <c:pt idx="9">
                  <c:v>Huanuco</c:v>
                </c:pt>
                <c:pt idx="10">
                  <c:v>Ica</c:v>
                </c:pt>
                <c:pt idx="11">
                  <c:v>Junín</c:v>
                </c:pt>
                <c:pt idx="12">
                  <c:v>La Libertad</c:v>
                </c:pt>
                <c:pt idx="13">
                  <c:v>Lambayeque</c:v>
                </c:pt>
                <c:pt idx="14">
                  <c:v>Lima</c:v>
                </c:pt>
                <c:pt idx="15">
                  <c:v>Lima Metropolitana</c:v>
                </c:pt>
                <c:pt idx="16">
                  <c:v>Loreto</c:v>
                </c:pt>
                <c:pt idx="17">
                  <c:v>Madre de Dios</c:v>
                </c:pt>
                <c:pt idx="18">
                  <c:v>Moquegua</c:v>
                </c:pt>
                <c:pt idx="19">
                  <c:v>Pasco</c:v>
                </c:pt>
                <c:pt idx="20">
                  <c:v>Piura</c:v>
                </c:pt>
                <c:pt idx="21">
                  <c:v>Puno</c:v>
                </c:pt>
                <c:pt idx="22">
                  <c:v>San Martín</c:v>
                </c:pt>
                <c:pt idx="23">
                  <c:v>Tacna</c:v>
                </c:pt>
                <c:pt idx="24">
                  <c:v>Tumbes</c:v>
                </c:pt>
                <c:pt idx="25">
                  <c:v>Ucayali</c:v>
                </c:pt>
                <c:pt idx="26">
                  <c:v>Total</c:v>
                </c:pt>
              </c:strCache>
            </c:strRef>
          </c:cat>
          <c:val>
            <c:numRef>
              <c:f>'Resumen Plan RIE'!$N$6:$N$32</c:f>
              <c:numCache>
                <c:formatCode>General</c:formatCode>
                <c:ptCount val="27"/>
                <c:pt idx="0">
                  <c:v>6</c:v>
                </c:pt>
                <c:pt idx="1">
                  <c:v>11</c:v>
                </c:pt>
                <c:pt idx="2">
                  <c:v>2</c:v>
                </c:pt>
                <c:pt idx="3">
                  <c:v>4</c:v>
                </c:pt>
                <c:pt idx="4">
                  <c:v>7</c:v>
                </c:pt>
                <c:pt idx="5">
                  <c:v>7</c:v>
                </c:pt>
                <c:pt idx="6">
                  <c:v>1</c:v>
                </c:pt>
                <c:pt idx="7">
                  <c:v>5</c:v>
                </c:pt>
                <c:pt idx="8">
                  <c:v>4</c:v>
                </c:pt>
                <c:pt idx="9">
                  <c:v>5</c:v>
                </c:pt>
                <c:pt idx="10">
                  <c:v>6</c:v>
                </c:pt>
                <c:pt idx="11">
                  <c:v>14</c:v>
                </c:pt>
                <c:pt idx="12">
                  <c:v>10</c:v>
                </c:pt>
                <c:pt idx="13">
                  <c:v>1</c:v>
                </c:pt>
                <c:pt idx="14">
                  <c:v>5</c:v>
                </c:pt>
                <c:pt idx="15">
                  <c:v>3</c:v>
                </c:pt>
                <c:pt idx="16">
                  <c:v>3</c:v>
                </c:pt>
                <c:pt idx="18">
                  <c:v>1</c:v>
                </c:pt>
                <c:pt idx="19">
                  <c:v>2</c:v>
                </c:pt>
                <c:pt idx="20">
                  <c:v>3</c:v>
                </c:pt>
                <c:pt idx="21">
                  <c:v>3</c:v>
                </c:pt>
                <c:pt idx="22">
                  <c:v>5</c:v>
                </c:pt>
                <c:pt idx="23">
                  <c:v>1</c:v>
                </c:pt>
                <c:pt idx="24">
                  <c:v>1</c:v>
                </c:pt>
                <c:pt idx="25">
                  <c:v>4</c:v>
                </c:pt>
                <c:pt idx="26">
                  <c:v>114</c:v>
                </c:pt>
              </c:numCache>
            </c:numRef>
          </c:val>
          <c:extLst>
            <c:ext xmlns:c16="http://schemas.microsoft.com/office/drawing/2014/chart" uri="{C3380CC4-5D6E-409C-BE32-E72D297353CC}">
              <c16:uniqueId val="{00000000-44AB-4EFA-8AA7-787AE5C3F133}"/>
            </c:ext>
          </c:extLst>
        </c:ser>
        <c:ser>
          <c:idx val="1"/>
          <c:order val="1"/>
          <c:tx>
            <c:strRef>
              <c:f>'Resumen Plan RIE'!$O$5</c:f>
              <c:strCache>
                <c:ptCount val="1"/>
                <c:pt idx="0">
                  <c:v>Observado</c:v>
                </c:pt>
              </c:strCache>
            </c:strRef>
          </c:tx>
          <c:spPr>
            <a:solidFill>
              <a:srgbClr val="FFC000"/>
            </a:solidFill>
            <a:ln>
              <a:noFill/>
            </a:ln>
            <a:effectLst/>
          </c:spPr>
          <c:invertIfNegative val="0"/>
          <c:cat>
            <c:strRef>
              <c:f>'Resumen Plan RIE'!$M$6:$M$32</c:f>
              <c:strCache>
                <c:ptCount val="27"/>
                <c:pt idx="0">
                  <c:v>Amazonas</c:v>
                </c:pt>
                <c:pt idx="1">
                  <c:v>Ancash</c:v>
                </c:pt>
                <c:pt idx="2">
                  <c:v>Apurímac</c:v>
                </c:pt>
                <c:pt idx="3">
                  <c:v>Arequipa</c:v>
                </c:pt>
                <c:pt idx="4">
                  <c:v>Ayacucho</c:v>
                </c:pt>
                <c:pt idx="5">
                  <c:v>Cajamarca</c:v>
                </c:pt>
                <c:pt idx="6">
                  <c:v>Callao</c:v>
                </c:pt>
                <c:pt idx="7">
                  <c:v>Cusco</c:v>
                </c:pt>
                <c:pt idx="8">
                  <c:v>Huancavelica</c:v>
                </c:pt>
                <c:pt idx="9">
                  <c:v>Huanuco</c:v>
                </c:pt>
                <c:pt idx="10">
                  <c:v>Ica</c:v>
                </c:pt>
                <c:pt idx="11">
                  <c:v>Junín</c:v>
                </c:pt>
                <c:pt idx="12">
                  <c:v>La Libertad</c:v>
                </c:pt>
                <c:pt idx="13">
                  <c:v>Lambayeque</c:v>
                </c:pt>
                <c:pt idx="14">
                  <c:v>Lima</c:v>
                </c:pt>
                <c:pt idx="15">
                  <c:v>Lima Metropolitana</c:v>
                </c:pt>
                <c:pt idx="16">
                  <c:v>Loreto</c:v>
                </c:pt>
                <c:pt idx="17">
                  <c:v>Madre de Dios</c:v>
                </c:pt>
                <c:pt idx="18">
                  <c:v>Moquegua</c:v>
                </c:pt>
                <c:pt idx="19">
                  <c:v>Pasco</c:v>
                </c:pt>
                <c:pt idx="20">
                  <c:v>Piura</c:v>
                </c:pt>
                <c:pt idx="21">
                  <c:v>Puno</c:v>
                </c:pt>
                <c:pt idx="22">
                  <c:v>San Martín</c:v>
                </c:pt>
                <c:pt idx="23">
                  <c:v>Tacna</c:v>
                </c:pt>
                <c:pt idx="24">
                  <c:v>Tumbes</c:v>
                </c:pt>
                <c:pt idx="25">
                  <c:v>Ucayali</c:v>
                </c:pt>
                <c:pt idx="26">
                  <c:v>Total</c:v>
                </c:pt>
              </c:strCache>
            </c:strRef>
          </c:cat>
          <c:val>
            <c:numRef>
              <c:f>'Resumen Plan RIE'!$O$6:$O$32</c:f>
              <c:numCache>
                <c:formatCode>General</c:formatCode>
                <c:ptCount val="27"/>
                <c:pt idx="0">
                  <c:v>2</c:v>
                </c:pt>
                <c:pt idx="1">
                  <c:v>2</c:v>
                </c:pt>
                <c:pt idx="2">
                  <c:v>6</c:v>
                </c:pt>
                <c:pt idx="3">
                  <c:v>2</c:v>
                </c:pt>
                <c:pt idx="4">
                  <c:v>2</c:v>
                </c:pt>
                <c:pt idx="5">
                  <c:v>6</c:v>
                </c:pt>
                <c:pt idx="6">
                  <c:v>1</c:v>
                </c:pt>
                <c:pt idx="7">
                  <c:v>2</c:v>
                </c:pt>
                <c:pt idx="8">
                  <c:v>4</c:v>
                </c:pt>
                <c:pt idx="9">
                  <c:v>1</c:v>
                </c:pt>
                <c:pt idx="12">
                  <c:v>3</c:v>
                </c:pt>
                <c:pt idx="13">
                  <c:v>1</c:v>
                </c:pt>
                <c:pt idx="14">
                  <c:v>1</c:v>
                </c:pt>
                <c:pt idx="15">
                  <c:v>4</c:v>
                </c:pt>
                <c:pt idx="16">
                  <c:v>2</c:v>
                </c:pt>
                <c:pt idx="18">
                  <c:v>2</c:v>
                </c:pt>
                <c:pt idx="19">
                  <c:v>2</c:v>
                </c:pt>
                <c:pt idx="20">
                  <c:v>2</c:v>
                </c:pt>
                <c:pt idx="21">
                  <c:v>4</c:v>
                </c:pt>
                <c:pt idx="22">
                  <c:v>5</c:v>
                </c:pt>
                <c:pt idx="23">
                  <c:v>4</c:v>
                </c:pt>
                <c:pt idx="25">
                  <c:v>1</c:v>
                </c:pt>
                <c:pt idx="26">
                  <c:v>59</c:v>
                </c:pt>
              </c:numCache>
            </c:numRef>
          </c:val>
          <c:extLst>
            <c:ext xmlns:c16="http://schemas.microsoft.com/office/drawing/2014/chart" uri="{C3380CC4-5D6E-409C-BE32-E72D297353CC}">
              <c16:uniqueId val="{00000001-44AB-4EFA-8AA7-787AE5C3F133}"/>
            </c:ext>
          </c:extLst>
        </c:ser>
        <c:ser>
          <c:idx val="2"/>
          <c:order val="2"/>
          <c:tx>
            <c:strRef>
              <c:f>'Resumen Plan RIE'!$P$5</c:f>
              <c:strCache>
                <c:ptCount val="1"/>
                <c:pt idx="0">
                  <c:v>No enviado</c:v>
                </c:pt>
              </c:strCache>
            </c:strRef>
          </c:tx>
          <c:spPr>
            <a:solidFill>
              <a:srgbClr val="FF0000"/>
            </a:solidFill>
            <a:ln>
              <a:noFill/>
            </a:ln>
            <a:effectLst/>
          </c:spPr>
          <c:invertIfNegative val="0"/>
          <c:cat>
            <c:strRef>
              <c:f>'Resumen Plan RIE'!$M$6:$M$32</c:f>
              <c:strCache>
                <c:ptCount val="27"/>
                <c:pt idx="0">
                  <c:v>Amazonas</c:v>
                </c:pt>
                <c:pt idx="1">
                  <c:v>Ancash</c:v>
                </c:pt>
                <c:pt idx="2">
                  <c:v>Apurímac</c:v>
                </c:pt>
                <c:pt idx="3">
                  <c:v>Arequipa</c:v>
                </c:pt>
                <c:pt idx="4">
                  <c:v>Ayacucho</c:v>
                </c:pt>
                <c:pt idx="5">
                  <c:v>Cajamarca</c:v>
                </c:pt>
                <c:pt idx="6">
                  <c:v>Callao</c:v>
                </c:pt>
                <c:pt idx="7">
                  <c:v>Cusco</c:v>
                </c:pt>
                <c:pt idx="8">
                  <c:v>Huancavelica</c:v>
                </c:pt>
                <c:pt idx="9">
                  <c:v>Huanuco</c:v>
                </c:pt>
                <c:pt idx="10">
                  <c:v>Ica</c:v>
                </c:pt>
                <c:pt idx="11">
                  <c:v>Junín</c:v>
                </c:pt>
                <c:pt idx="12">
                  <c:v>La Libertad</c:v>
                </c:pt>
                <c:pt idx="13">
                  <c:v>Lambayeque</c:v>
                </c:pt>
                <c:pt idx="14">
                  <c:v>Lima</c:v>
                </c:pt>
                <c:pt idx="15">
                  <c:v>Lima Metropolitana</c:v>
                </c:pt>
                <c:pt idx="16">
                  <c:v>Loreto</c:v>
                </c:pt>
                <c:pt idx="17">
                  <c:v>Madre de Dios</c:v>
                </c:pt>
                <c:pt idx="18">
                  <c:v>Moquegua</c:v>
                </c:pt>
                <c:pt idx="19">
                  <c:v>Pasco</c:v>
                </c:pt>
                <c:pt idx="20">
                  <c:v>Piura</c:v>
                </c:pt>
                <c:pt idx="21">
                  <c:v>Puno</c:v>
                </c:pt>
                <c:pt idx="22">
                  <c:v>San Martín</c:v>
                </c:pt>
                <c:pt idx="23">
                  <c:v>Tacna</c:v>
                </c:pt>
                <c:pt idx="24">
                  <c:v>Tumbes</c:v>
                </c:pt>
                <c:pt idx="25">
                  <c:v>Ucayali</c:v>
                </c:pt>
                <c:pt idx="26">
                  <c:v>Total</c:v>
                </c:pt>
              </c:strCache>
            </c:strRef>
          </c:cat>
          <c:val>
            <c:numRef>
              <c:f>'Resumen Plan RIE'!$P$6:$P$32</c:f>
              <c:numCache>
                <c:formatCode>General</c:formatCode>
                <c:ptCount val="27"/>
                <c:pt idx="0">
                  <c:v>1</c:v>
                </c:pt>
                <c:pt idx="1">
                  <c:v>8</c:v>
                </c:pt>
                <c:pt idx="2">
                  <c:v>1</c:v>
                </c:pt>
                <c:pt idx="3">
                  <c:v>5</c:v>
                </c:pt>
                <c:pt idx="4">
                  <c:v>3</c:v>
                </c:pt>
                <c:pt idx="5">
                  <c:v>1</c:v>
                </c:pt>
                <c:pt idx="7">
                  <c:v>8</c:v>
                </c:pt>
                <c:pt idx="8">
                  <c:v>1</c:v>
                </c:pt>
                <c:pt idx="9">
                  <c:v>6</c:v>
                </c:pt>
                <c:pt idx="12">
                  <c:v>3</c:v>
                </c:pt>
                <c:pt idx="13">
                  <c:v>2</c:v>
                </c:pt>
                <c:pt idx="14">
                  <c:v>4</c:v>
                </c:pt>
                <c:pt idx="15">
                  <c:v>1</c:v>
                </c:pt>
                <c:pt idx="16">
                  <c:v>4</c:v>
                </c:pt>
                <c:pt idx="17">
                  <c:v>4</c:v>
                </c:pt>
                <c:pt idx="18">
                  <c:v>1</c:v>
                </c:pt>
                <c:pt idx="20">
                  <c:v>8</c:v>
                </c:pt>
                <c:pt idx="21">
                  <c:v>8</c:v>
                </c:pt>
                <c:pt idx="22">
                  <c:v>1</c:v>
                </c:pt>
                <c:pt idx="24">
                  <c:v>3</c:v>
                </c:pt>
                <c:pt idx="26">
                  <c:v>73</c:v>
                </c:pt>
              </c:numCache>
            </c:numRef>
          </c:val>
          <c:extLst>
            <c:ext xmlns:c16="http://schemas.microsoft.com/office/drawing/2014/chart" uri="{C3380CC4-5D6E-409C-BE32-E72D297353CC}">
              <c16:uniqueId val="{00000002-44AB-4EFA-8AA7-787AE5C3F133}"/>
            </c:ext>
          </c:extLst>
        </c:ser>
        <c:dLbls>
          <c:showLegendKey val="0"/>
          <c:showVal val="0"/>
          <c:showCatName val="0"/>
          <c:showSerName val="0"/>
          <c:showPercent val="0"/>
          <c:showBubbleSize val="0"/>
        </c:dLbls>
        <c:gapWidth val="150"/>
        <c:overlap val="100"/>
        <c:axId val="404294272"/>
        <c:axId val="404288832"/>
      </c:barChart>
      <c:catAx>
        <c:axId val="40429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PE"/>
          </a:p>
        </c:txPr>
        <c:crossAx val="404288832"/>
        <c:crosses val="autoZero"/>
        <c:auto val="1"/>
        <c:lblAlgn val="ctr"/>
        <c:lblOffset val="100"/>
        <c:noMultiLvlLbl val="0"/>
      </c:catAx>
      <c:valAx>
        <c:axId val="404288832"/>
        <c:scaling>
          <c:orientation val="minMax"/>
        </c:scaling>
        <c:delete val="0"/>
        <c:axPos val="l"/>
        <c:majorGridlines>
          <c:spPr>
            <a:ln w="9525" cap="flat" cmpd="sng" algn="ctr">
              <a:solidFill>
                <a:schemeClr val="tx1"/>
              </a:solidFill>
              <a:prstDash val="lgDash"/>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PE"/>
          </a:p>
        </c:txPr>
        <c:crossAx val="404294272"/>
        <c:crosses val="autoZero"/>
        <c:crossBetween val="between"/>
      </c:valAx>
      <c:spPr>
        <a:noFill/>
        <a:ln>
          <a:noFill/>
        </a:ln>
        <a:effectLst/>
      </c:spPr>
    </c:plotArea>
    <c:legend>
      <c:legendPos val="b"/>
      <c:layout>
        <c:manualLayout>
          <c:xMode val="edge"/>
          <c:yMode val="edge"/>
          <c:x val="0.12427329396325459"/>
          <c:y val="0.91787187010346805"/>
          <c:w val="0.70414361876640419"/>
          <c:h val="5.892295975739513E-2"/>
        </c:manualLayout>
      </c:layout>
      <c:overlay val="0"/>
      <c:spPr>
        <a:noFill/>
        <a:ln>
          <a:noFill/>
        </a:ln>
        <a:effectLst/>
      </c:spPr>
      <c:txPr>
        <a:bodyPr rot="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s-P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P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0.87491</cdr:x>
      <cdr:y>0.91582</cdr:y>
    </cdr:from>
    <cdr:to>
      <cdr:x>1</cdr:x>
      <cdr:y>1</cdr:y>
    </cdr:to>
    <cdr:sp macro="" textlink="">
      <cdr:nvSpPr>
        <cdr:cNvPr id="2" name="CuadroTexto 1">
          <a:extLst xmlns:a="http://schemas.openxmlformats.org/drawingml/2006/main">
            <a:ext uri="{FF2B5EF4-FFF2-40B4-BE49-F238E27FC236}">
              <a16:creationId xmlns:a16="http://schemas.microsoft.com/office/drawing/2014/main" id="{1016DF4A-A84C-46BF-A912-55EA94707749}"/>
            </a:ext>
          </a:extLst>
        </cdr:cNvPr>
        <cdr:cNvSpPr txBox="1"/>
      </cdr:nvSpPr>
      <cdr:spPr>
        <a:xfrm xmlns:a="http://schemas.openxmlformats.org/drawingml/2006/main">
          <a:off x="10666933" y="5406886"/>
          <a:ext cx="1525067" cy="4969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PE" sz="1100" dirty="0"/>
            <a:t>Fecha de actualización:</a:t>
          </a:r>
        </a:p>
        <a:p xmlns:a="http://schemas.openxmlformats.org/drawingml/2006/main">
          <a:r>
            <a:rPr lang="es-PE" dirty="0"/>
            <a:t>22 de marzo del 2018</a:t>
          </a:r>
          <a:endParaRPr lang="es-P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767461"/>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80804" cy="500702"/>
          </a:xfrm>
          <a:prstGeom prst="rect">
            <a:avLst/>
          </a:prstGeom>
        </p:spPr>
        <p:txBody>
          <a:bodyPr vert="horz" lIns="92290" tIns="46145" rIns="92290" bIns="46145" rtlCol="0"/>
          <a:lstStyle>
            <a:lvl1pPr algn="l">
              <a:defRPr sz="1200"/>
            </a:lvl1pPr>
          </a:lstStyle>
          <a:p>
            <a:endParaRPr lang="es-PE"/>
          </a:p>
        </p:txBody>
      </p:sp>
      <p:sp>
        <p:nvSpPr>
          <p:cNvPr id="3" name="Marcador de fecha 2"/>
          <p:cNvSpPr>
            <a:spLocks noGrp="1"/>
          </p:cNvSpPr>
          <p:nvPr>
            <p:ph type="dt" idx="1"/>
          </p:nvPr>
        </p:nvSpPr>
        <p:spPr>
          <a:xfrm>
            <a:off x="3894640" y="0"/>
            <a:ext cx="2980804" cy="500702"/>
          </a:xfrm>
          <a:prstGeom prst="rect">
            <a:avLst/>
          </a:prstGeom>
        </p:spPr>
        <p:txBody>
          <a:bodyPr vert="horz" lIns="92290" tIns="46145" rIns="92290" bIns="46145" rtlCol="0"/>
          <a:lstStyle>
            <a:lvl1pPr algn="r">
              <a:defRPr sz="1200"/>
            </a:lvl1pPr>
          </a:lstStyle>
          <a:p>
            <a:endParaRPr lang="es-PE"/>
          </a:p>
        </p:txBody>
      </p:sp>
      <p:sp>
        <p:nvSpPr>
          <p:cNvPr id="4" name="Marcador de imagen de diapositiva 3"/>
          <p:cNvSpPr>
            <a:spLocks noGrp="1" noRot="1" noChangeAspect="1"/>
          </p:cNvSpPr>
          <p:nvPr>
            <p:ph type="sldImg" idx="2"/>
          </p:nvPr>
        </p:nvSpPr>
        <p:spPr>
          <a:xfrm>
            <a:off x="438150" y="1250950"/>
            <a:ext cx="6000750" cy="3375025"/>
          </a:xfrm>
          <a:prstGeom prst="rect">
            <a:avLst/>
          </a:prstGeom>
          <a:noFill/>
          <a:ln w="12700">
            <a:solidFill>
              <a:prstClr val="black"/>
            </a:solidFill>
          </a:ln>
        </p:spPr>
        <p:txBody>
          <a:bodyPr vert="horz" lIns="92290" tIns="46145" rIns="92290" bIns="46145" rtlCol="0" anchor="ctr"/>
          <a:lstStyle/>
          <a:p>
            <a:endParaRPr lang="es-PE"/>
          </a:p>
        </p:txBody>
      </p:sp>
      <p:sp>
        <p:nvSpPr>
          <p:cNvPr id="5" name="Marcador de notas 4"/>
          <p:cNvSpPr>
            <a:spLocks noGrp="1"/>
          </p:cNvSpPr>
          <p:nvPr>
            <p:ph type="body" sz="quarter" idx="3"/>
          </p:nvPr>
        </p:nvSpPr>
        <p:spPr>
          <a:xfrm>
            <a:off x="687385" y="4813457"/>
            <a:ext cx="5502282" cy="3938427"/>
          </a:xfrm>
          <a:prstGeom prst="rect">
            <a:avLst/>
          </a:prstGeom>
        </p:spPr>
        <p:txBody>
          <a:bodyPr vert="horz" lIns="92290" tIns="46145" rIns="92290" bIns="4614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502136"/>
            <a:ext cx="2980804" cy="500702"/>
          </a:xfrm>
          <a:prstGeom prst="rect">
            <a:avLst/>
          </a:prstGeom>
        </p:spPr>
        <p:txBody>
          <a:bodyPr vert="horz" lIns="92290" tIns="46145" rIns="92290" bIns="4614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94640" y="9502136"/>
            <a:ext cx="2980804" cy="500702"/>
          </a:xfrm>
          <a:prstGeom prst="rect">
            <a:avLst/>
          </a:prstGeom>
        </p:spPr>
        <p:txBody>
          <a:bodyPr vert="horz" lIns="92290" tIns="46145" rIns="92290" bIns="46145" rtlCol="0" anchor="b"/>
          <a:lstStyle>
            <a:lvl1pPr algn="r">
              <a:defRPr sz="1200"/>
            </a:lvl1pPr>
          </a:lstStyle>
          <a:p>
            <a:fld id="{4CC7C6FF-F799-41F4-8CF5-FC5725AD0EFC}" type="slidenum">
              <a:rPr lang="es-PE" smtClean="0"/>
              <a:t>‹Nº›</a:t>
            </a:fld>
            <a:endParaRPr lang="es-PE"/>
          </a:p>
        </p:txBody>
      </p:sp>
    </p:spTree>
    <p:extLst>
      <p:ext uri="{BB962C8B-B14F-4D97-AF65-F5344CB8AC3E}">
        <p14:creationId xmlns:p14="http://schemas.microsoft.com/office/powerpoint/2010/main" val="3642490768"/>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00276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91640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67792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053959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endParaRPr lang="es-PE"/>
          </a:p>
        </p:txBody>
      </p:sp>
      <p:sp>
        <p:nvSpPr>
          <p:cNvPr id="5" name="Marcador de pie de página 4"/>
          <p:cNvSpPr>
            <a:spLocks noGrp="1"/>
          </p:cNvSpPr>
          <p:nvPr>
            <p:ph type="ftr" sz="quarter" idx="11"/>
          </p:nvPr>
        </p:nvSpPr>
        <p:spPr/>
        <p:txBody>
          <a:bodyPr/>
          <a:lstStyle/>
          <a:p>
            <a:endParaRPr lang="es-PE"/>
          </a:p>
        </p:txBody>
      </p:sp>
      <p:sp>
        <p:nvSpPr>
          <p:cNvPr id="6" name="Marcador de número de diapositiva 5"/>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85722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307659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endParaRPr lang="es-PE"/>
          </a:p>
        </p:txBody>
      </p:sp>
      <p:sp>
        <p:nvSpPr>
          <p:cNvPr id="8" name="Marcador de pie de página 7"/>
          <p:cNvSpPr>
            <a:spLocks noGrp="1"/>
          </p:cNvSpPr>
          <p:nvPr>
            <p:ph type="ftr" sz="quarter" idx="11"/>
          </p:nvPr>
        </p:nvSpPr>
        <p:spPr/>
        <p:txBody>
          <a:bodyPr/>
          <a:lstStyle/>
          <a:p>
            <a:endParaRPr lang="es-PE"/>
          </a:p>
        </p:txBody>
      </p:sp>
      <p:sp>
        <p:nvSpPr>
          <p:cNvPr id="9" name="Marcador de número de diapositiva 8"/>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2147453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endParaRPr lang="es-PE"/>
          </a:p>
        </p:txBody>
      </p:sp>
      <p:sp>
        <p:nvSpPr>
          <p:cNvPr id="4" name="Marcador de pie de página 3"/>
          <p:cNvSpPr>
            <a:spLocks noGrp="1"/>
          </p:cNvSpPr>
          <p:nvPr>
            <p:ph type="ftr" sz="quarter" idx="11"/>
          </p:nvPr>
        </p:nvSpPr>
        <p:spPr/>
        <p:txBody>
          <a:bodyPr/>
          <a:lstStyle/>
          <a:p>
            <a:endParaRPr lang="es-PE"/>
          </a:p>
        </p:txBody>
      </p:sp>
      <p:sp>
        <p:nvSpPr>
          <p:cNvPr id="5" name="Marcador de número de diapositiva 4"/>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3487303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PE"/>
          </a:p>
        </p:txBody>
      </p:sp>
      <p:sp>
        <p:nvSpPr>
          <p:cNvPr id="3" name="Marcador de pie de página 2"/>
          <p:cNvSpPr>
            <a:spLocks noGrp="1"/>
          </p:cNvSpPr>
          <p:nvPr>
            <p:ph type="ftr" sz="quarter" idx="11"/>
          </p:nvPr>
        </p:nvSpPr>
        <p:spPr/>
        <p:txBody>
          <a:bodyPr/>
          <a:lstStyle/>
          <a:p>
            <a:endParaRPr lang="es-PE"/>
          </a:p>
        </p:txBody>
      </p:sp>
      <p:sp>
        <p:nvSpPr>
          <p:cNvPr id="4" name="Marcador de número de diapositiva 3"/>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77615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4198207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PE"/>
          </a:p>
        </p:txBody>
      </p:sp>
      <p:sp>
        <p:nvSpPr>
          <p:cNvPr id="6" name="Marcador de pie de página 5"/>
          <p:cNvSpPr>
            <a:spLocks noGrp="1"/>
          </p:cNvSpPr>
          <p:nvPr>
            <p:ph type="ftr" sz="quarter" idx="11"/>
          </p:nvPr>
        </p:nvSpPr>
        <p:spPr/>
        <p:txBody>
          <a:bodyPr/>
          <a:lstStyle/>
          <a:p>
            <a:endParaRPr lang="es-PE"/>
          </a:p>
        </p:txBody>
      </p:sp>
      <p:sp>
        <p:nvSpPr>
          <p:cNvPr id="7" name="Marcador de número de diapositiva 6"/>
          <p:cNvSpPr>
            <a:spLocks noGrp="1"/>
          </p:cNvSpPr>
          <p:nvPr>
            <p:ph type="sldNum" sz="quarter" idx="12"/>
          </p:nvPr>
        </p:nvSpPr>
        <p:spPr/>
        <p:txBody>
          <a:bodyPr/>
          <a:lstStyle/>
          <a:p>
            <a:fld id="{A41795F8-156D-4EAE-BA6B-F4C7F0870D10}" type="slidenum">
              <a:rPr lang="es-PE" smtClean="0"/>
              <a:t>‹Nº›</a:t>
            </a:fld>
            <a:endParaRPr lang="es-PE"/>
          </a:p>
        </p:txBody>
      </p:sp>
    </p:spTree>
    <p:extLst>
      <p:ext uri="{BB962C8B-B14F-4D97-AF65-F5344CB8AC3E}">
        <p14:creationId xmlns:p14="http://schemas.microsoft.com/office/powerpoint/2010/main" val="1067654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795F8-156D-4EAE-BA6B-F4C7F0870D10}" type="slidenum">
              <a:rPr lang="es-PE" smtClean="0"/>
              <a:t>‹Nº›</a:t>
            </a:fld>
            <a:endParaRPr lang="es-PE"/>
          </a:p>
        </p:txBody>
      </p:sp>
    </p:spTree>
    <p:extLst>
      <p:ext uri="{BB962C8B-B14F-4D97-AF65-F5344CB8AC3E}">
        <p14:creationId xmlns:p14="http://schemas.microsoft.com/office/powerpoint/2010/main" val="58939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mailto:registros01@minedu.gob.pe"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Imagen 1" descr="Imagen que contiene texto&#10;&#10;Descripción generada con confianza alta">
            <a:extLst>
              <a:ext uri="{FF2B5EF4-FFF2-40B4-BE49-F238E27FC236}">
                <a16:creationId xmlns:a16="http://schemas.microsoft.com/office/drawing/2014/main" id="{FFB5F9D5-0D59-4C90-AD92-89B105D9B6BC}"/>
              </a:ext>
            </a:extLst>
          </p:cNvPr>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636048" y="2746242"/>
            <a:ext cx="4654862" cy="2385617"/>
          </a:xfrm>
          <a:prstGeom prst="rect">
            <a:avLst/>
          </a:prstGeom>
        </p:spPr>
      </p:pic>
    </p:spTree>
    <p:extLst>
      <p:ext uri="{BB962C8B-B14F-4D97-AF65-F5344CB8AC3E}">
        <p14:creationId xmlns:p14="http://schemas.microsoft.com/office/powerpoint/2010/main" val="159528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5D0C6-2E32-4972-8B6F-91017E7C29D2}"/>
              </a:ext>
            </a:extLst>
          </p:cNvPr>
          <p:cNvSpPr>
            <a:spLocks noGrp="1"/>
          </p:cNvSpPr>
          <p:nvPr>
            <p:ph type="title"/>
          </p:nvPr>
        </p:nvSpPr>
        <p:spPr>
          <a:xfrm>
            <a:off x="1378857" y="0"/>
            <a:ext cx="9026413" cy="1200329"/>
          </a:xfrm>
          <a:noFill/>
        </p:spPr>
        <p:txBody>
          <a:bodyPr vert="horz" wrap="square" lIns="91440" tIns="45720" rIns="91440" bIns="45720" rtlCol="0" anchor="ctr">
            <a:spAutoFit/>
          </a:bodyPr>
          <a:lstStyle/>
          <a:p>
            <a:pPr algn="ctr"/>
            <a:r>
              <a:rPr lang="es-PE" sz="4000" b="1" dirty="0">
                <a:solidFill>
                  <a:srgbClr val="0C53A7"/>
                </a:solidFill>
                <a:latin typeface="+mn-lt"/>
                <a:ea typeface="+mn-ea"/>
                <a:cs typeface="+mn-cs"/>
              </a:rPr>
              <a:t>Informe de identificación (2)</a:t>
            </a:r>
            <a:br>
              <a:rPr lang="es-PE" sz="4000" b="1" dirty="0">
                <a:solidFill>
                  <a:srgbClr val="0C53A7"/>
                </a:solidFill>
                <a:latin typeface="+mn-lt"/>
                <a:ea typeface="+mn-ea"/>
                <a:cs typeface="+mn-cs"/>
              </a:rPr>
            </a:br>
            <a:r>
              <a:rPr lang="es-PE" sz="4000" b="1" dirty="0">
                <a:solidFill>
                  <a:srgbClr val="0C53A7"/>
                </a:solidFill>
                <a:latin typeface="+mn-lt"/>
                <a:ea typeface="+mn-ea"/>
                <a:cs typeface="+mn-cs"/>
              </a:rPr>
              <a:t>Parte 2-a Búsqueda documental - Ejemplo</a:t>
            </a:r>
          </a:p>
        </p:txBody>
      </p:sp>
      <p:pic>
        <p:nvPicPr>
          <p:cNvPr id="5" name="Imagen 4">
            <a:extLst>
              <a:ext uri="{FF2B5EF4-FFF2-40B4-BE49-F238E27FC236}">
                <a16:creationId xmlns:a16="http://schemas.microsoft.com/office/drawing/2014/main" id="{C77184E6-1C0C-4517-AF0E-28C70447A86A}"/>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6" name="Imagen 5">
            <a:extLst>
              <a:ext uri="{FF2B5EF4-FFF2-40B4-BE49-F238E27FC236}">
                <a16:creationId xmlns:a16="http://schemas.microsoft.com/office/drawing/2014/main" id="{5CF5CAD6-49E7-458A-A0EE-B262DA5E2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7" name="Imagen 6">
            <a:extLst>
              <a:ext uri="{FF2B5EF4-FFF2-40B4-BE49-F238E27FC236}">
                <a16:creationId xmlns:a16="http://schemas.microsoft.com/office/drawing/2014/main" id="{8A15310F-A708-4A57-BE96-075C83FE83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52015"/>
            <a:ext cx="2163867" cy="475840"/>
          </a:xfrm>
          <a:prstGeom prst="rect">
            <a:avLst/>
          </a:prstGeom>
        </p:spPr>
      </p:pic>
      <p:graphicFrame>
        <p:nvGraphicFramePr>
          <p:cNvPr id="4" name="Tabla 3">
            <a:extLst>
              <a:ext uri="{FF2B5EF4-FFF2-40B4-BE49-F238E27FC236}">
                <a16:creationId xmlns:a16="http://schemas.microsoft.com/office/drawing/2014/main" id="{1AA5184F-AC3E-426D-8708-3FEC707A580F}"/>
              </a:ext>
            </a:extLst>
          </p:cNvPr>
          <p:cNvGraphicFramePr>
            <a:graphicFrameLocks noGrp="1"/>
          </p:cNvGraphicFramePr>
          <p:nvPr>
            <p:extLst>
              <p:ext uri="{D42A27DB-BD31-4B8C-83A1-F6EECF244321}">
                <p14:modId xmlns:p14="http://schemas.microsoft.com/office/powerpoint/2010/main" val="1700117443"/>
              </p:ext>
            </p:extLst>
          </p:nvPr>
        </p:nvGraphicFramePr>
        <p:xfrm>
          <a:off x="142461" y="4013572"/>
          <a:ext cx="11907078" cy="2523744"/>
        </p:xfrm>
        <a:graphic>
          <a:graphicData uri="http://schemas.openxmlformats.org/drawingml/2006/table">
            <a:tbl>
              <a:tblPr firstRow="1" bandRow="1">
                <a:tableStyleId>{5C22544A-7EE6-4342-B048-85BDC9FD1C3A}</a:tableStyleId>
              </a:tblPr>
              <a:tblGrid>
                <a:gridCol w="1802295">
                  <a:extLst>
                    <a:ext uri="{9D8B030D-6E8A-4147-A177-3AD203B41FA5}">
                      <a16:colId xmlns:a16="http://schemas.microsoft.com/office/drawing/2014/main" val="3313783775"/>
                    </a:ext>
                  </a:extLst>
                </a:gridCol>
                <a:gridCol w="2252870">
                  <a:extLst>
                    <a:ext uri="{9D8B030D-6E8A-4147-A177-3AD203B41FA5}">
                      <a16:colId xmlns:a16="http://schemas.microsoft.com/office/drawing/2014/main" val="1513988622"/>
                    </a:ext>
                  </a:extLst>
                </a:gridCol>
                <a:gridCol w="3339548">
                  <a:extLst>
                    <a:ext uri="{9D8B030D-6E8A-4147-A177-3AD203B41FA5}">
                      <a16:colId xmlns:a16="http://schemas.microsoft.com/office/drawing/2014/main" val="4007005970"/>
                    </a:ext>
                  </a:extLst>
                </a:gridCol>
                <a:gridCol w="1563756">
                  <a:extLst>
                    <a:ext uri="{9D8B030D-6E8A-4147-A177-3AD203B41FA5}">
                      <a16:colId xmlns:a16="http://schemas.microsoft.com/office/drawing/2014/main" val="3452389150"/>
                    </a:ext>
                  </a:extLst>
                </a:gridCol>
                <a:gridCol w="2948609">
                  <a:extLst>
                    <a:ext uri="{9D8B030D-6E8A-4147-A177-3AD203B41FA5}">
                      <a16:colId xmlns:a16="http://schemas.microsoft.com/office/drawing/2014/main" val="1744302849"/>
                    </a:ext>
                  </a:extLst>
                </a:gridCol>
              </a:tblGrid>
              <a:tr h="512682">
                <a:tc>
                  <a:txBody>
                    <a:bodyPr/>
                    <a:lstStyle/>
                    <a:p>
                      <a:pPr algn="ctr">
                        <a:lnSpc>
                          <a:spcPct val="115000"/>
                        </a:lnSpc>
                        <a:spcAft>
                          <a:spcPts val="0"/>
                        </a:spcAft>
                      </a:pPr>
                      <a:r>
                        <a:rPr lang="es-PE" sz="2400" dirty="0">
                          <a:effectLst/>
                        </a:rPr>
                        <a:t>Tipo de documento</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2400" dirty="0">
                          <a:effectLst/>
                        </a:rPr>
                        <a:t>Número de documento (</a:t>
                      </a:r>
                      <a:r>
                        <a:rPr lang="es-PE" sz="2400" dirty="0" err="1">
                          <a:effectLst/>
                        </a:rPr>
                        <a:t>N°</a:t>
                      </a:r>
                      <a:r>
                        <a:rPr lang="es-PE" sz="2400" dirty="0">
                          <a:effectLst/>
                        </a:rPr>
                        <a:t>)</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Destinatario</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2400" dirty="0">
                          <a:effectLst/>
                        </a:rPr>
                        <a:t>Fecha de envío</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2400" dirty="0">
                          <a:effectLst/>
                        </a:rPr>
                        <a:t>Resultado/ Respuesta</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tc>
                <a:extLst>
                  <a:ext uri="{0D108BD9-81ED-4DB2-BD59-A6C34878D82A}">
                    <a16:rowId xmlns:a16="http://schemas.microsoft.com/office/drawing/2014/main" val="3929036374"/>
                  </a:ext>
                </a:extLst>
              </a:tr>
              <a:tr h="520339">
                <a:tc>
                  <a:txBody>
                    <a:bodyPr/>
                    <a:lstStyle/>
                    <a:p>
                      <a:pPr algn="ctr">
                        <a:lnSpc>
                          <a:spcPct val="115000"/>
                        </a:lnSpc>
                        <a:spcAft>
                          <a:spcPts val="0"/>
                        </a:spcAft>
                      </a:pPr>
                      <a:r>
                        <a:rPr lang="es-PE" sz="2400" dirty="0">
                          <a:effectLst/>
                        </a:rPr>
                        <a:t> Oficio</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394-2018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Dirección Regional de Educación de Cusco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23/03/18</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 No se encontraron los documentos</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305078757"/>
                  </a:ext>
                </a:extLst>
              </a:tr>
              <a:tr h="536075">
                <a:tc>
                  <a:txBody>
                    <a:bodyPr/>
                    <a:lstStyle/>
                    <a:p>
                      <a:pPr algn="ctr">
                        <a:lnSpc>
                          <a:spcPct val="115000"/>
                        </a:lnSpc>
                        <a:spcAft>
                          <a:spcPts val="0"/>
                        </a:spcAft>
                      </a:pPr>
                      <a:r>
                        <a:rPr lang="es-PE" sz="2400" dirty="0">
                          <a:effectLst/>
                        </a:rPr>
                        <a:t> Oficio</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400-2018</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Área de archivo – Ugel Anta</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26/03/18</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 Se recibieron todas las resoluciones</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1171462412"/>
                  </a:ext>
                </a:extLst>
              </a:tr>
            </a:tbl>
          </a:graphicData>
        </a:graphic>
      </p:graphicFrame>
      <p:sp>
        <p:nvSpPr>
          <p:cNvPr id="8" name="Marcador de contenido 2">
            <a:extLst>
              <a:ext uri="{FF2B5EF4-FFF2-40B4-BE49-F238E27FC236}">
                <a16:creationId xmlns:a16="http://schemas.microsoft.com/office/drawing/2014/main" id="{5261C2E1-F00D-41F8-A602-7664547A3C6B}"/>
              </a:ext>
            </a:extLst>
          </p:cNvPr>
          <p:cNvSpPr>
            <a:spLocks noGrp="1"/>
          </p:cNvSpPr>
          <p:nvPr>
            <p:ph idx="1"/>
          </p:nvPr>
        </p:nvSpPr>
        <p:spPr>
          <a:xfrm>
            <a:off x="0" y="1252344"/>
            <a:ext cx="11907078" cy="2589231"/>
          </a:xfrm>
        </p:spPr>
        <p:txBody>
          <a:bodyPr>
            <a:noAutofit/>
          </a:bodyPr>
          <a:lstStyle/>
          <a:p>
            <a:pPr algn="just"/>
            <a:r>
              <a:rPr lang="es-PE" sz="3000" dirty="0"/>
              <a:t>Con fecha 23 de marzo del 2018 se remitió el oficio 394-2018 a la Dirección Regional de Educación de Cusco solicitando las resoluciones directorales N°3400-2007, N°1299-2006 y N°0487-2006.</a:t>
            </a:r>
          </a:p>
          <a:p>
            <a:pPr algn="just"/>
            <a:r>
              <a:rPr lang="es-PE" sz="3000" dirty="0"/>
              <a:t>Asimismo, con fecha 26 de marzo se remitió el oficio 400-2018 al área de archivo general de la Ugel solicitando resoluciones de designación o </a:t>
            </a:r>
            <a:r>
              <a:rPr lang="es-PE" sz="3000" dirty="0" err="1"/>
              <a:t>encargaturas</a:t>
            </a:r>
            <a:r>
              <a:rPr lang="es-PE" sz="3000" dirty="0"/>
              <a:t> de directores de IIEE</a:t>
            </a:r>
          </a:p>
        </p:txBody>
      </p:sp>
    </p:spTree>
    <p:extLst>
      <p:ext uri="{BB962C8B-B14F-4D97-AF65-F5344CB8AC3E}">
        <p14:creationId xmlns:p14="http://schemas.microsoft.com/office/powerpoint/2010/main" val="917325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5D0C6-2E32-4972-8B6F-91017E7C29D2}"/>
              </a:ext>
            </a:extLst>
          </p:cNvPr>
          <p:cNvSpPr>
            <a:spLocks noGrp="1"/>
          </p:cNvSpPr>
          <p:nvPr>
            <p:ph type="title"/>
          </p:nvPr>
        </p:nvSpPr>
        <p:spPr>
          <a:xfrm>
            <a:off x="2228850" y="0"/>
            <a:ext cx="7639050" cy="1200329"/>
          </a:xfrm>
          <a:noFill/>
        </p:spPr>
        <p:txBody>
          <a:bodyPr vert="horz" wrap="square" lIns="91440" tIns="45720" rIns="91440" bIns="45720" rtlCol="0" anchor="ctr">
            <a:spAutoFit/>
          </a:bodyPr>
          <a:lstStyle/>
          <a:p>
            <a:pPr algn="ctr"/>
            <a:r>
              <a:rPr lang="es-PE" sz="4000" b="1" dirty="0">
                <a:solidFill>
                  <a:srgbClr val="0C53A7"/>
                </a:solidFill>
                <a:latin typeface="+mn-lt"/>
                <a:ea typeface="+mn-ea"/>
                <a:cs typeface="+mn-cs"/>
              </a:rPr>
              <a:t>Informe de identificación (3)</a:t>
            </a:r>
            <a:br>
              <a:rPr lang="es-PE" sz="4000" b="1" dirty="0">
                <a:solidFill>
                  <a:srgbClr val="0C53A7"/>
                </a:solidFill>
                <a:latin typeface="+mn-lt"/>
                <a:ea typeface="+mn-ea"/>
                <a:cs typeface="+mn-cs"/>
              </a:rPr>
            </a:br>
            <a:r>
              <a:rPr lang="es-PE" sz="4000" b="1" dirty="0">
                <a:solidFill>
                  <a:srgbClr val="0C53A7"/>
                </a:solidFill>
                <a:latin typeface="+mn-lt"/>
                <a:ea typeface="+mn-ea"/>
                <a:cs typeface="+mn-cs"/>
              </a:rPr>
              <a:t>Parte 2-b Visitas a IIEE - Ejemplo</a:t>
            </a:r>
          </a:p>
        </p:txBody>
      </p:sp>
      <p:pic>
        <p:nvPicPr>
          <p:cNvPr id="5" name="Imagen 4">
            <a:extLst>
              <a:ext uri="{FF2B5EF4-FFF2-40B4-BE49-F238E27FC236}">
                <a16:creationId xmlns:a16="http://schemas.microsoft.com/office/drawing/2014/main" id="{E9C50711-7CBB-42AF-B33B-976EF0F33587}"/>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6" name="Imagen 5">
            <a:extLst>
              <a:ext uri="{FF2B5EF4-FFF2-40B4-BE49-F238E27FC236}">
                <a16:creationId xmlns:a16="http://schemas.microsoft.com/office/drawing/2014/main" id="{1F938DED-0239-4EF7-8CEE-F3F5DD0DF8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27"/>
            <a:ext cx="1525067" cy="771522"/>
          </a:xfrm>
          <a:prstGeom prst="rect">
            <a:avLst/>
          </a:prstGeom>
        </p:spPr>
      </p:pic>
      <p:pic>
        <p:nvPicPr>
          <p:cNvPr id="7" name="Imagen 6">
            <a:extLst>
              <a:ext uri="{FF2B5EF4-FFF2-40B4-BE49-F238E27FC236}">
                <a16:creationId xmlns:a16="http://schemas.microsoft.com/office/drawing/2014/main" id="{8A56D4F3-55C4-4EA9-B048-26F15362AC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30321"/>
            <a:ext cx="2163867" cy="475840"/>
          </a:xfrm>
          <a:prstGeom prst="rect">
            <a:avLst/>
          </a:prstGeom>
        </p:spPr>
      </p:pic>
      <p:graphicFrame>
        <p:nvGraphicFramePr>
          <p:cNvPr id="4" name="Tabla 3">
            <a:extLst>
              <a:ext uri="{FF2B5EF4-FFF2-40B4-BE49-F238E27FC236}">
                <a16:creationId xmlns:a16="http://schemas.microsoft.com/office/drawing/2014/main" id="{DACB9923-A63D-461B-AC66-345A23BEF6C0}"/>
              </a:ext>
            </a:extLst>
          </p:cNvPr>
          <p:cNvGraphicFramePr>
            <a:graphicFrameLocks noGrp="1"/>
          </p:cNvGraphicFramePr>
          <p:nvPr>
            <p:extLst>
              <p:ext uri="{D42A27DB-BD31-4B8C-83A1-F6EECF244321}">
                <p14:modId xmlns:p14="http://schemas.microsoft.com/office/powerpoint/2010/main" val="1563960710"/>
              </p:ext>
            </p:extLst>
          </p:nvPr>
        </p:nvGraphicFramePr>
        <p:xfrm>
          <a:off x="198782" y="1780673"/>
          <a:ext cx="11794435" cy="4438929"/>
        </p:xfrm>
        <a:graphic>
          <a:graphicData uri="http://schemas.openxmlformats.org/drawingml/2006/table">
            <a:tbl>
              <a:tblPr firstRow="1" bandRow="1">
                <a:tableStyleId>{5C22544A-7EE6-4342-B048-85BDC9FD1C3A}</a:tableStyleId>
              </a:tblPr>
              <a:tblGrid>
                <a:gridCol w="2107096">
                  <a:extLst>
                    <a:ext uri="{9D8B030D-6E8A-4147-A177-3AD203B41FA5}">
                      <a16:colId xmlns:a16="http://schemas.microsoft.com/office/drawing/2014/main" val="1288580235"/>
                    </a:ext>
                  </a:extLst>
                </a:gridCol>
                <a:gridCol w="4723572">
                  <a:extLst>
                    <a:ext uri="{9D8B030D-6E8A-4147-A177-3AD203B41FA5}">
                      <a16:colId xmlns:a16="http://schemas.microsoft.com/office/drawing/2014/main" val="3023750162"/>
                    </a:ext>
                  </a:extLst>
                </a:gridCol>
                <a:gridCol w="2647950">
                  <a:extLst>
                    <a:ext uri="{9D8B030D-6E8A-4147-A177-3AD203B41FA5}">
                      <a16:colId xmlns:a16="http://schemas.microsoft.com/office/drawing/2014/main" val="4091635662"/>
                    </a:ext>
                  </a:extLst>
                </a:gridCol>
                <a:gridCol w="2315817">
                  <a:extLst>
                    <a:ext uri="{9D8B030D-6E8A-4147-A177-3AD203B41FA5}">
                      <a16:colId xmlns:a16="http://schemas.microsoft.com/office/drawing/2014/main" val="2258191079"/>
                    </a:ext>
                  </a:extLst>
                </a:gridCol>
              </a:tblGrid>
              <a:tr h="457439">
                <a:tc>
                  <a:txBody>
                    <a:bodyPr/>
                    <a:lstStyle/>
                    <a:p>
                      <a:pPr algn="ctr">
                        <a:lnSpc>
                          <a:spcPct val="115000"/>
                        </a:lnSpc>
                        <a:spcAft>
                          <a:spcPts val="0"/>
                        </a:spcAft>
                      </a:pPr>
                      <a:r>
                        <a:rPr lang="es-PE" sz="2400" dirty="0" err="1">
                          <a:effectLst/>
                        </a:rPr>
                        <a:t>Cod_ied_N</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Nombre de IE</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a:effectLst/>
                        </a:rPr>
                        <a:t>Código de local</a:t>
                      </a:r>
                      <a:endParaRPr lang="es-PE" sz="240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Fecha de visita</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3405138299"/>
                  </a:ext>
                </a:extLst>
              </a:tr>
              <a:tr h="464271">
                <a:tc>
                  <a:txBody>
                    <a:bodyPr/>
                    <a:lstStyle/>
                    <a:p>
                      <a:pPr algn="ctr">
                        <a:lnSpc>
                          <a:spcPct val="115000"/>
                        </a:lnSpc>
                        <a:spcAft>
                          <a:spcPts val="0"/>
                        </a:spcAft>
                      </a:pPr>
                      <a:r>
                        <a:rPr lang="es-PE" sz="2400" dirty="0">
                          <a:effectLst/>
                        </a:rPr>
                        <a:t>01231741</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l">
                        <a:lnSpc>
                          <a:spcPct val="115000"/>
                        </a:lnSpc>
                        <a:spcAft>
                          <a:spcPts val="0"/>
                        </a:spcAft>
                      </a:pPr>
                      <a:r>
                        <a:rPr lang="es-PE" sz="2400" dirty="0">
                          <a:effectLst/>
                        </a:rPr>
                        <a:t>20429 LUIS ANTONIO PAREDES MACEDA</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430161</a:t>
                      </a:r>
                    </a:p>
                  </a:txBody>
                  <a:tcPr marL="44450" marR="44450" marT="0" marB="0" anchor="ctr"/>
                </a:tc>
                <a:tc>
                  <a:txBody>
                    <a:bodyPr/>
                    <a:lstStyle/>
                    <a:p>
                      <a:pPr algn="ctr">
                        <a:lnSpc>
                          <a:spcPct val="115000"/>
                        </a:lnSpc>
                        <a:spcAft>
                          <a:spcPts val="0"/>
                        </a:spcAft>
                      </a:pPr>
                      <a:r>
                        <a:rPr lang="es-PE" sz="2400" dirty="0">
                          <a:effectLst/>
                        </a:rPr>
                        <a:t>19/06/18</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1616292829"/>
                  </a:ext>
                </a:extLst>
              </a:tr>
              <a:tr h="478311">
                <a:tc>
                  <a:txBody>
                    <a:bodyPr/>
                    <a:lstStyle/>
                    <a:p>
                      <a:pPr algn="ctr">
                        <a:lnSpc>
                          <a:spcPct val="115000"/>
                        </a:lnSpc>
                        <a:spcAft>
                          <a:spcPts val="0"/>
                        </a:spcAft>
                      </a:pPr>
                      <a:r>
                        <a:rPr lang="es-PE" sz="2400" dirty="0">
                          <a:effectLst/>
                        </a:rPr>
                        <a:t>01231741</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l">
                        <a:lnSpc>
                          <a:spcPct val="115000"/>
                        </a:lnSpc>
                        <a:spcAft>
                          <a:spcPts val="0"/>
                        </a:spcAft>
                      </a:pPr>
                      <a:r>
                        <a:rPr lang="es-PE" sz="2400" dirty="0">
                          <a:effectLst/>
                        </a:rPr>
                        <a:t>20429 LUIS ANTONIO PAREDES MACEDA</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PE" sz="2400" dirty="0">
                          <a:effectLst/>
                        </a:rPr>
                        <a:t>742493</a:t>
                      </a:r>
                    </a:p>
                  </a:txBody>
                  <a:tcPr marL="44450" marR="4445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PE" sz="2400" dirty="0">
                          <a:effectLst/>
                        </a:rPr>
                        <a:t>26/06/18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4016767301"/>
                  </a:ext>
                </a:extLst>
              </a:tr>
              <a:tr h="512008">
                <a:tc>
                  <a:txBody>
                    <a:bodyPr/>
                    <a:lstStyle/>
                    <a:p>
                      <a:pPr algn="ctr">
                        <a:lnSpc>
                          <a:spcPct val="115000"/>
                        </a:lnSpc>
                        <a:spcAft>
                          <a:spcPts val="0"/>
                        </a:spcAft>
                      </a:pPr>
                      <a:r>
                        <a:rPr lang="es-PE" sz="2400" dirty="0">
                          <a:effectLst/>
                        </a:rPr>
                        <a:t> 05660181</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l">
                        <a:lnSpc>
                          <a:spcPct val="115000"/>
                        </a:lnSpc>
                        <a:spcAft>
                          <a:spcPts val="0"/>
                        </a:spcAft>
                      </a:pPr>
                      <a:r>
                        <a:rPr lang="es-PE" sz="2400" dirty="0">
                          <a:effectLst/>
                        </a:rPr>
                        <a:t>CENTRO DE EDUCACIÓN TECNICO PRODUCTIVA SAN IGNACIO DE LOYOLA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372080 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16/07/18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3687922450"/>
                  </a:ext>
                </a:extLst>
              </a:tr>
              <a:tr h="518561">
                <a:tc>
                  <a:txBody>
                    <a:bodyPr/>
                    <a:lstStyle/>
                    <a:p>
                      <a:pPr algn="ctr">
                        <a:lnSpc>
                          <a:spcPct val="115000"/>
                        </a:lnSpc>
                        <a:spcAft>
                          <a:spcPts val="0"/>
                        </a:spcAft>
                      </a:pPr>
                      <a:r>
                        <a:rPr lang="es-PE" sz="2400" dirty="0">
                          <a:effectLst/>
                        </a:rPr>
                        <a:t>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a:effectLst/>
                        </a:rPr>
                        <a:t> </a:t>
                      </a:r>
                      <a:endParaRPr lang="es-PE" sz="240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a:effectLst/>
                        </a:rPr>
                        <a:t> </a:t>
                      </a:r>
                      <a:endParaRPr lang="es-PE" sz="240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565560347"/>
                  </a:ext>
                </a:extLst>
              </a:tr>
              <a:tr h="518561">
                <a:tc>
                  <a:txBody>
                    <a:bodyPr/>
                    <a:lstStyle/>
                    <a:p>
                      <a:pPr algn="ctr">
                        <a:lnSpc>
                          <a:spcPct val="115000"/>
                        </a:lnSpc>
                        <a:spcAft>
                          <a:spcPts val="0"/>
                        </a:spcAft>
                      </a:pP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endParaRPr lang="es-PE" sz="240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3580310015"/>
                  </a:ext>
                </a:extLst>
              </a:tr>
            </a:tbl>
          </a:graphicData>
        </a:graphic>
      </p:graphicFrame>
    </p:spTree>
    <p:extLst>
      <p:ext uri="{BB962C8B-B14F-4D97-AF65-F5344CB8AC3E}">
        <p14:creationId xmlns:p14="http://schemas.microsoft.com/office/powerpoint/2010/main" val="4231391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5D0C6-2E32-4972-8B6F-91017E7C29D2}"/>
              </a:ext>
            </a:extLst>
          </p:cNvPr>
          <p:cNvSpPr>
            <a:spLocks noGrp="1"/>
          </p:cNvSpPr>
          <p:nvPr>
            <p:ph type="title"/>
          </p:nvPr>
        </p:nvSpPr>
        <p:spPr>
          <a:xfrm>
            <a:off x="1277256" y="111396"/>
            <a:ext cx="9128013" cy="1754326"/>
          </a:xfrm>
          <a:noFill/>
        </p:spPr>
        <p:txBody>
          <a:bodyPr vert="horz" wrap="square" lIns="91440" tIns="45720" rIns="91440" bIns="45720" rtlCol="0" anchor="ctr">
            <a:spAutoFit/>
          </a:bodyPr>
          <a:lstStyle/>
          <a:p>
            <a:pPr algn="ctr"/>
            <a:r>
              <a:rPr lang="es-PE" sz="4000" b="1" dirty="0">
                <a:solidFill>
                  <a:srgbClr val="0C53A7"/>
                </a:solidFill>
                <a:latin typeface="+mn-lt"/>
                <a:ea typeface="+mn-ea"/>
                <a:cs typeface="+mn-cs"/>
              </a:rPr>
              <a:t>Informe de identificación (3)</a:t>
            </a:r>
            <a:br>
              <a:rPr lang="es-PE" sz="4000" b="1" dirty="0">
                <a:solidFill>
                  <a:srgbClr val="0C53A7"/>
                </a:solidFill>
                <a:latin typeface="+mn-lt"/>
                <a:ea typeface="+mn-ea"/>
                <a:cs typeface="+mn-cs"/>
              </a:rPr>
            </a:br>
            <a:r>
              <a:rPr lang="es-PE" sz="4000" b="1" dirty="0">
                <a:solidFill>
                  <a:srgbClr val="0C53A7"/>
                </a:solidFill>
                <a:latin typeface="+mn-lt"/>
                <a:ea typeface="+mn-ea"/>
                <a:cs typeface="+mn-cs"/>
              </a:rPr>
              <a:t>Parte 2-c Relación de IIEE identificadas</a:t>
            </a:r>
            <a:br>
              <a:rPr lang="es-PE" sz="4000" b="1" dirty="0">
                <a:solidFill>
                  <a:srgbClr val="0C53A7"/>
                </a:solidFill>
                <a:latin typeface="+mn-lt"/>
                <a:ea typeface="+mn-ea"/>
                <a:cs typeface="+mn-cs"/>
              </a:rPr>
            </a:br>
            <a:r>
              <a:rPr lang="es-PE" sz="4000" b="1" dirty="0">
                <a:solidFill>
                  <a:srgbClr val="0C53A7"/>
                </a:solidFill>
                <a:latin typeface="+mn-lt"/>
                <a:ea typeface="+mn-ea"/>
                <a:cs typeface="+mn-cs"/>
              </a:rPr>
              <a:t>Anexo 1 - Ejemplo</a:t>
            </a:r>
          </a:p>
        </p:txBody>
      </p:sp>
      <p:pic>
        <p:nvPicPr>
          <p:cNvPr id="5" name="Imagen 4">
            <a:extLst>
              <a:ext uri="{FF2B5EF4-FFF2-40B4-BE49-F238E27FC236}">
                <a16:creationId xmlns:a16="http://schemas.microsoft.com/office/drawing/2014/main" id="{007D61BA-E891-4A36-9396-5BA2557037ED}"/>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6" name="Imagen 5">
            <a:extLst>
              <a:ext uri="{FF2B5EF4-FFF2-40B4-BE49-F238E27FC236}">
                <a16:creationId xmlns:a16="http://schemas.microsoft.com/office/drawing/2014/main" id="{0C60D255-FCAE-423F-BBAB-730D86EB32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255"/>
            <a:ext cx="1525067" cy="771522"/>
          </a:xfrm>
          <a:prstGeom prst="rect">
            <a:avLst/>
          </a:prstGeom>
        </p:spPr>
      </p:pic>
      <p:pic>
        <p:nvPicPr>
          <p:cNvPr id="7" name="Imagen 6">
            <a:extLst>
              <a:ext uri="{FF2B5EF4-FFF2-40B4-BE49-F238E27FC236}">
                <a16:creationId xmlns:a16="http://schemas.microsoft.com/office/drawing/2014/main" id="{E2C42B36-1C75-495D-BBCB-58F8C00FA0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8020"/>
            <a:ext cx="2163867" cy="475840"/>
          </a:xfrm>
          <a:prstGeom prst="rect">
            <a:avLst/>
          </a:prstGeom>
        </p:spPr>
      </p:pic>
      <p:graphicFrame>
        <p:nvGraphicFramePr>
          <p:cNvPr id="4" name="Tabla 3">
            <a:extLst>
              <a:ext uri="{FF2B5EF4-FFF2-40B4-BE49-F238E27FC236}">
                <a16:creationId xmlns:a16="http://schemas.microsoft.com/office/drawing/2014/main" id="{DACB9923-A63D-461B-AC66-345A23BEF6C0}"/>
              </a:ext>
            </a:extLst>
          </p:cNvPr>
          <p:cNvGraphicFramePr>
            <a:graphicFrameLocks noGrp="1"/>
          </p:cNvGraphicFramePr>
          <p:nvPr>
            <p:extLst>
              <p:ext uri="{D42A27DB-BD31-4B8C-83A1-F6EECF244321}">
                <p14:modId xmlns:p14="http://schemas.microsoft.com/office/powerpoint/2010/main" val="142402362"/>
              </p:ext>
            </p:extLst>
          </p:nvPr>
        </p:nvGraphicFramePr>
        <p:xfrm>
          <a:off x="106016" y="2004322"/>
          <a:ext cx="11966714" cy="4675821"/>
        </p:xfrm>
        <a:graphic>
          <a:graphicData uri="http://schemas.openxmlformats.org/drawingml/2006/table">
            <a:tbl>
              <a:tblPr firstRow="1" bandRow="1">
                <a:tableStyleId>{5C22544A-7EE6-4342-B048-85BDC9FD1C3A}</a:tableStyleId>
              </a:tblPr>
              <a:tblGrid>
                <a:gridCol w="1062214">
                  <a:extLst>
                    <a:ext uri="{9D8B030D-6E8A-4147-A177-3AD203B41FA5}">
                      <a16:colId xmlns:a16="http://schemas.microsoft.com/office/drawing/2014/main" val="1288580235"/>
                    </a:ext>
                  </a:extLst>
                </a:gridCol>
                <a:gridCol w="2231995">
                  <a:extLst>
                    <a:ext uri="{9D8B030D-6E8A-4147-A177-3AD203B41FA5}">
                      <a16:colId xmlns:a16="http://schemas.microsoft.com/office/drawing/2014/main" val="3023750162"/>
                    </a:ext>
                  </a:extLst>
                </a:gridCol>
                <a:gridCol w="6116107">
                  <a:extLst>
                    <a:ext uri="{9D8B030D-6E8A-4147-A177-3AD203B41FA5}">
                      <a16:colId xmlns:a16="http://schemas.microsoft.com/office/drawing/2014/main" val="4091635662"/>
                    </a:ext>
                  </a:extLst>
                </a:gridCol>
                <a:gridCol w="2556398">
                  <a:extLst>
                    <a:ext uri="{9D8B030D-6E8A-4147-A177-3AD203B41FA5}">
                      <a16:colId xmlns:a16="http://schemas.microsoft.com/office/drawing/2014/main" val="2258191079"/>
                    </a:ext>
                  </a:extLst>
                </a:gridCol>
              </a:tblGrid>
              <a:tr h="1275108">
                <a:tc>
                  <a:txBody>
                    <a:bodyPr/>
                    <a:lstStyle/>
                    <a:p>
                      <a:pPr marL="0" algn="ctr" defTabSz="914400" rtl="0" eaLnBrk="1" latinLnBrk="0" hangingPunct="1">
                        <a:lnSpc>
                          <a:spcPct val="115000"/>
                        </a:lnSpc>
                        <a:spcAft>
                          <a:spcPts val="0"/>
                        </a:spcAft>
                      </a:pPr>
                      <a:r>
                        <a:rPr lang="es-PE" sz="2400" b="1" kern="1200" dirty="0" err="1">
                          <a:solidFill>
                            <a:schemeClr val="lt1"/>
                          </a:solidFill>
                          <a:effectLst/>
                          <a:latin typeface="+mn-lt"/>
                          <a:ea typeface="+mn-ea"/>
                          <a:cs typeface="+mn-cs"/>
                        </a:rPr>
                        <a:t>Nro</a:t>
                      </a:r>
                      <a:endParaRPr lang="es-PE" sz="2400" b="1" kern="1200" dirty="0">
                        <a:solidFill>
                          <a:schemeClr val="lt1"/>
                        </a:solidFill>
                        <a:effectLst/>
                        <a:latin typeface="+mn-lt"/>
                        <a:ea typeface="+mn-ea"/>
                        <a:cs typeface="+mn-cs"/>
                      </a:endParaRPr>
                    </a:p>
                  </a:txBody>
                  <a:tcPr marL="44450" marR="44450" marT="0" marB="0" anchor="b"/>
                </a:tc>
                <a:tc>
                  <a:txBody>
                    <a:bodyPr/>
                    <a:lstStyle/>
                    <a:p>
                      <a:pPr marL="0" algn="ctr" defTabSz="914400" rtl="0" eaLnBrk="1" latinLnBrk="0" hangingPunct="1">
                        <a:lnSpc>
                          <a:spcPct val="115000"/>
                        </a:lnSpc>
                        <a:spcAft>
                          <a:spcPts val="0"/>
                        </a:spcAft>
                      </a:pPr>
                      <a:r>
                        <a:rPr lang="es-PE" sz="2400" b="1" kern="1200" dirty="0" err="1">
                          <a:solidFill>
                            <a:schemeClr val="lt1"/>
                          </a:solidFill>
                          <a:effectLst/>
                          <a:latin typeface="+mn-lt"/>
                          <a:ea typeface="+mn-ea"/>
                          <a:cs typeface="+mn-cs"/>
                        </a:rPr>
                        <a:t>cod_ied_N</a:t>
                      </a:r>
                      <a:endParaRPr lang="es-PE" sz="2400" b="1" kern="1200" dirty="0">
                        <a:solidFill>
                          <a:schemeClr val="lt1"/>
                        </a:solidFill>
                        <a:effectLst/>
                        <a:latin typeface="+mn-lt"/>
                        <a:ea typeface="+mn-ea"/>
                        <a:cs typeface="+mn-cs"/>
                      </a:endParaRPr>
                    </a:p>
                    <a:p>
                      <a:pPr marL="0" algn="ctr" defTabSz="914400" rtl="0" eaLnBrk="1" latinLnBrk="0" hangingPunct="1">
                        <a:lnSpc>
                          <a:spcPct val="115000"/>
                        </a:lnSpc>
                        <a:spcAft>
                          <a:spcPts val="0"/>
                        </a:spcAft>
                      </a:pPr>
                      <a:r>
                        <a:rPr lang="es-PE" sz="2400" b="1" kern="1200" dirty="0">
                          <a:solidFill>
                            <a:schemeClr val="lt1"/>
                          </a:solidFill>
                          <a:effectLst/>
                          <a:latin typeface="+mn-lt"/>
                          <a:ea typeface="+mn-ea"/>
                          <a:cs typeface="+mn-cs"/>
                        </a:rPr>
                        <a:t>(Código temporal de IE)</a:t>
                      </a:r>
                    </a:p>
                  </a:txBody>
                  <a:tcPr marL="44450" marR="44450" marT="0" marB="0" anchor="b"/>
                </a:tc>
                <a:tc>
                  <a:txBody>
                    <a:bodyPr/>
                    <a:lstStyle/>
                    <a:p>
                      <a:pPr marL="0" algn="ctr" defTabSz="914400" rtl="0" eaLnBrk="1" latinLnBrk="0" hangingPunct="1">
                        <a:lnSpc>
                          <a:spcPct val="115000"/>
                        </a:lnSpc>
                        <a:spcAft>
                          <a:spcPts val="0"/>
                        </a:spcAft>
                      </a:pPr>
                      <a:r>
                        <a:rPr lang="es-PE" sz="2400" b="1" kern="1200" dirty="0">
                          <a:solidFill>
                            <a:schemeClr val="lt1"/>
                          </a:solidFill>
                          <a:effectLst/>
                          <a:latin typeface="+mn-lt"/>
                          <a:ea typeface="+mn-ea"/>
                          <a:cs typeface="+mn-cs"/>
                        </a:rPr>
                        <a:t>Nombre de la Institución Educativa</a:t>
                      </a:r>
                    </a:p>
                  </a:txBody>
                  <a:tcPr marL="44450" marR="44450" marT="0" marB="0" anchor="b"/>
                </a:tc>
                <a:tc>
                  <a:txBody>
                    <a:bodyPr/>
                    <a:lstStyle/>
                    <a:p>
                      <a:pPr marL="0" algn="ctr" defTabSz="914400" rtl="0" eaLnBrk="1" latinLnBrk="0" hangingPunct="1">
                        <a:lnSpc>
                          <a:spcPct val="115000"/>
                        </a:lnSpc>
                        <a:spcAft>
                          <a:spcPts val="0"/>
                        </a:spcAft>
                      </a:pPr>
                      <a:r>
                        <a:rPr lang="es-PE" sz="2400" b="1" kern="1200" dirty="0">
                          <a:solidFill>
                            <a:schemeClr val="lt1"/>
                          </a:solidFill>
                          <a:effectLst/>
                          <a:latin typeface="+mn-lt"/>
                          <a:ea typeface="+mn-ea"/>
                          <a:cs typeface="+mn-cs"/>
                        </a:rPr>
                        <a:t>Códigos modulares asociados</a:t>
                      </a:r>
                    </a:p>
                  </a:txBody>
                  <a:tcPr marL="44450" marR="44450" marT="0" marB="0"/>
                </a:tc>
                <a:extLst>
                  <a:ext uri="{0D108BD9-81ED-4DB2-BD59-A6C34878D82A}">
                    <a16:rowId xmlns:a16="http://schemas.microsoft.com/office/drawing/2014/main" val="3405138299"/>
                  </a:ext>
                </a:extLst>
              </a:tr>
              <a:tr h="469141">
                <a:tc>
                  <a:txBody>
                    <a:bodyPr/>
                    <a:lstStyle/>
                    <a:p>
                      <a:pPr algn="ctr">
                        <a:lnSpc>
                          <a:spcPct val="115000"/>
                        </a:lnSpc>
                        <a:spcAft>
                          <a:spcPts val="0"/>
                        </a:spcAft>
                      </a:pPr>
                      <a:r>
                        <a:rPr lang="es-PE" sz="2400" dirty="0">
                          <a:effectLst/>
                        </a:rPr>
                        <a:t> 1</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 03099067</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l">
                        <a:lnSpc>
                          <a:spcPct val="115000"/>
                        </a:lnSpc>
                        <a:spcAft>
                          <a:spcPts val="0"/>
                        </a:spcAft>
                      </a:pPr>
                      <a:r>
                        <a:rPr lang="es-PE" sz="2400" dirty="0">
                          <a:effectLst/>
                        </a:rPr>
                        <a:t>60128 MARIA ANTONIETA RODRIGUEZ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0398297</a:t>
                      </a:r>
                    </a:p>
                    <a:p>
                      <a:pPr algn="ctr">
                        <a:lnSpc>
                          <a:spcPct val="115000"/>
                        </a:lnSpc>
                        <a:spcAft>
                          <a:spcPts val="0"/>
                        </a:spcAft>
                      </a:pPr>
                      <a:r>
                        <a:rPr lang="es-PE" sz="2400" dirty="0">
                          <a:effectLst/>
                        </a:rPr>
                        <a:t>0720243 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1616292829"/>
                  </a:ext>
                </a:extLst>
              </a:tr>
              <a:tr h="483328">
                <a:tc>
                  <a:txBody>
                    <a:bodyPr/>
                    <a:lstStyle/>
                    <a:p>
                      <a:pPr algn="ctr">
                        <a:lnSpc>
                          <a:spcPct val="115000"/>
                        </a:lnSpc>
                        <a:spcAft>
                          <a:spcPts val="0"/>
                        </a:spcAft>
                      </a:pPr>
                      <a:r>
                        <a:rPr lang="es-PE" sz="2400" dirty="0">
                          <a:effectLst/>
                        </a:rPr>
                        <a:t> 2</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03064565</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l">
                        <a:lnSpc>
                          <a:spcPct val="115000"/>
                        </a:lnSpc>
                        <a:spcAft>
                          <a:spcPts val="0"/>
                        </a:spcAft>
                      </a:pPr>
                      <a:r>
                        <a:rPr lang="es-PE" sz="2400" dirty="0">
                          <a:effectLst/>
                        </a:rPr>
                        <a:t>6010132 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0633586 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4016767301"/>
                  </a:ext>
                </a:extLst>
              </a:tr>
              <a:tr h="517379">
                <a:tc>
                  <a:txBody>
                    <a:bodyPr/>
                    <a:lstStyle/>
                    <a:p>
                      <a:pPr algn="ctr">
                        <a:lnSpc>
                          <a:spcPct val="115000"/>
                        </a:lnSpc>
                        <a:spcAft>
                          <a:spcPts val="0"/>
                        </a:spcAft>
                      </a:pPr>
                      <a:r>
                        <a:rPr lang="es-PE" sz="2400" dirty="0">
                          <a:effectLst/>
                        </a:rPr>
                        <a:t> 3</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endParaRPr lang="es-PE" sz="2400" dirty="0">
                        <a:effectLst/>
                      </a:endParaRPr>
                    </a:p>
                  </a:txBody>
                  <a:tcPr marL="44450" marR="44450" marT="0" marB="0" anchor="ctr"/>
                </a:tc>
                <a:tc>
                  <a:txBody>
                    <a:bodyPr/>
                    <a:lstStyle/>
                    <a:p>
                      <a:pPr algn="ctr">
                        <a:lnSpc>
                          <a:spcPct val="115000"/>
                        </a:lnSpc>
                        <a:spcAft>
                          <a:spcPts val="0"/>
                        </a:spcAft>
                      </a:pPr>
                      <a:endParaRPr lang="es-PE" sz="2400" dirty="0">
                        <a:effectLst/>
                      </a:endParaRPr>
                    </a:p>
                  </a:txBody>
                  <a:tcPr marL="44450" marR="44450" marT="0" marB="0" anchor="ctr"/>
                </a:tc>
                <a:tc>
                  <a:txBody>
                    <a:bodyPr/>
                    <a:lstStyle/>
                    <a:p>
                      <a:pPr algn="ctr">
                        <a:lnSpc>
                          <a:spcPct val="115000"/>
                        </a:lnSpc>
                        <a:spcAft>
                          <a:spcPts val="0"/>
                        </a:spcAft>
                      </a:pPr>
                      <a:endParaRPr lang="es-PE" sz="2400" dirty="0">
                        <a:effectLst/>
                      </a:endParaRPr>
                    </a:p>
                  </a:txBody>
                  <a:tcPr marL="44450" marR="44450" marT="0" marB="0" anchor="ctr"/>
                </a:tc>
                <a:extLst>
                  <a:ext uri="{0D108BD9-81ED-4DB2-BD59-A6C34878D82A}">
                    <a16:rowId xmlns:a16="http://schemas.microsoft.com/office/drawing/2014/main" val="3687922450"/>
                  </a:ext>
                </a:extLst>
              </a:tr>
              <a:tr h="517379">
                <a:tc>
                  <a:txBody>
                    <a:bodyPr/>
                    <a:lstStyle/>
                    <a:p>
                      <a:pPr algn="ctr">
                        <a:lnSpc>
                          <a:spcPct val="115000"/>
                        </a:lnSpc>
                        <a:spcAft>
                          <a:spcPts val="0"/>
                        </a:spcAft>
                      </a:pPr>
                      <a:r>
                        <a:rPr lang="es-PE" sz="2400" dirty="0">
                          <a:effectLst/>
                        </a:rPr>
                        <a:t> 4</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a:effectLst/>
                        </a:rPr>
                        <a:t> </a:t>
                      </a:r>
                      <a:endParaRPr lang="es-PE" sz="240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a:effectLst/>
                        </a:rPr>
                        <a:t> </a:t>
                      </a:r>
                      <a:endParaRPr lang="es-PE" sz="240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2474796476"/>
                  </a:ext>
                </a:extLst>
              </a:tr>
              <a:tr h="517379">
                <a:tc>
                  <a:txBody>
                    <a:bodyPr/>
                    <a:lstStyle/>
                    <a:p>
                      <a:pPr algn="ctr">
                        <a:lnSpc>
                          <a:spcPct val="115000"/>
                        </a:lnSpc>
                        <a:spcAft>
                          <a:spcPts val="0"/>
                        </a:spcAft>
                      </a:pPr>
                      <a:r>
                        <a:rPr lang="es-PE" sz="2400" dirty="0">
                          <a:effectLst/>
                        </a:rPr>
                        <a:t> 5</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a:effectLst/>
                        </a:rPr>
                        <a:t> </a:t>
                      </a:r>
                      <a:endParaRPr lang="es-PE" sz="240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a:effectLst/>
                        </a:rPr>
                        <a:t> </a:t>
                      </a:r>
                      <a:endParaRPr lang="es-PE" sz="240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a:effectLst/>
                        </a:rPr>
                        <a:t> </a:t>
                      </a:r>
                      <a:endParaRPr lang="es-PE" sz="240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217149999"/>
                  </a:ext>
                </a:extLst>
              </a:tr>
              <a:tr h="524000">
                <a:tc>
                  <a:txBody>
                    <a:bodyPr/>
                    <a:lstStyle/>
                    <a:p>
                      <a:pPr algn="ctr">
                        <a:lnSpc>
                          <a:spcPct val="115000"/>
                        </a:lnSpc>
                        <a:spcAft>
                          <a:spcPts val="0"/>
                        </a:spcAft>
                      </a:pPr>
                      <a:r>
                        <a:rPr lang="es-PE" sz="2400" dirty="0">
                          <a:effectLst/>
                        </a:rPr>
                        <a:t> 6</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a:effectLst/>
                        </a:rPr>
                        <a:t> </a:t>
                      </a:r>
                      <a:endParaRPr lang="es-PE" sz="240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a:effectLst/>
                        </a:rPr>
                        <a:t> </a:t>
                      </a:r>
                      <a:endParaRPr lang="es-PE" sz="240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2400" dirty="0">
                          <a:effectLst/>
                        </a:rPr>
                        <a:t> </a:t>
                      </a:r>
                      <a:endParaRPr lang="es-PE" sz="2400" dirty="0">
                        <a:solidFill>
                          <a:srgbClr val="000000"/>
                        </a:solidFill>
                        <a:effectLst/>
                        <a:latin typeface="Perpetua" panose="02020502060401020303" pitchFamily="18" charset="0"/>
                        <a:ea typeface="Batang" panose="02030600000101010101" pitchFamily="18" charset="-127"/>
                        <a:cs typeface="Times New Roman" panose="02020603050405020304" pitchFamily="18" charset="0"/>
                      </a:endParaRPr>
                    </a:p>
                  </a:txBody>
                  <a:tcPr marL="44450" marR="44450" marT="0" marB="0" anchor="ctr"/>
                </a:tc>
                <a:extLst>
                  <a:ext uri="{0D108BD9-81ED-4DB2-BD59-A6C34878D82A}">
                    <a16:rowId xmlns:a16="http://schemas.microsoft.com/office/drawing/2014/main" val="565560347"/>
                  </a:ext>
                </a:extLst>
              </a:tr>
            </a:tbl>
          </a:graphicData>
        </a:graphic>
      </p:graphicFrame>
    </p:spTree>
    <p:extLst>
      <p:ext uri="{BB962C8B-B14F-4D97-AF65-F5344CB8AC3E}">
        <p14:creationId xmlns:p14="http://schemas.microsoft.com/office/powerpoint/2010/main" val="2685859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5D0C6-2E32-4972-8B6F-91017E7C29D2}"/>
              </a:ext>
            </a:extLst>
          </p:cNvPr>
          <p:cNvSpPr>
            <a:spLocks noGrp="1"/>
          </p:cNvSpPr>
          <p:nvPr>
            <p:ph type="title"/>
          </p:nvPr>
        </p:nvSpPr>
        <p:spPr>
          <a:xfrm>
            <a:off x="0" y="18255"/>
            <a:ext cx="12192000" cy="790127"/>
          </a:xfrm>
          <a:noFill/>
        </p:spPr>
        <p:txBody>
          <a:bodyPr vert="horz" wrap="square" lIns="91440" tIns="45720" rIns="91440" bIns="45720" rtlCol="0" anchor="ctr">
            <a:spAutoFit/>
          </a:bodyPr>
          <a:lstStyle/>
          <a:p>
            <a:pPr algn="ctr"/>
            <a:r>
              <a:rPr lang="es-PE" sz="4000" b="1" dirty="0">
                <a:solidFill>
                  <a:srgbClr val="0C53A7"/>
                </a:solidFill>
                <a:latin typeface="+mn-lt"/>
                <a:ea typeface="+mn-ea"/>
                <a:cs typeface="+mn-cs"/>
              </a:rPr>
              <a:t>Informe de identificación</a:t>
            </a:r>
          </a:p>
        </p:txBody>
      </p:sp>
      <p:sp>
        <p:nvSpPr>
          <p:cNvPr id="3" name="Marcador de contenido 2">
            <a:extLst>
              <a:ext uri="{FF2B5EF4-FFF2-40B4-BE49-F238E27FC236}">
                <a16:creationId xmlns:a16="http://schemas.microsoft.com/office/drawing/2014/main" id="{5D77BF59-9285-42F0-9259-065762672E2F}"/>
              </a:ext>
            </a:extLst>
          </p:cNvPr>
          <p:cNvSpPr>
            <a:spLocks noGrp="1"/>
          </p:cNvSpPr>
          <p:nvPr>
            <p:ph idx="1"/>
          </p:nvPr>
        </p:nvSpPr>
        <p:spPr>
          <a:xfrm>
            <a:off x="0" y="1086678"/>
            <a:ext cx="7911548" cy="5612580"/>
          </a:xfrm>
        </p:spPr>
        <p:txBody>
          <a:bodyPr>
            <a:noAutofit/>
          </a:bodyPr>
          <a:lstStyle/>
          <a:p>
            <a:pPr marL="0" indent="0" algn="just">
              <a:buNone/>
            </a:pPr>
            <a:r>
              <a:rPr lang="es-PE" sz="3000" b="1" dirty="0"/>
              <a:t>Parte 3: Conclusiones</a:t>
            </a:r>
          </a:p>
          <a:p>
            <a:pPr algn="just"/>
            <a:r>
              <a:rPr lang="es-PE" sz="3000" dirty="0"/>
              <a:t>Presentar a las IIEE que se encuentran plenamente identificadas, la relación de IIEE irá anexo al informe.</a:t>
            </a:r>
          </a:p>
          <a:p>
            <a:pPr algn="just"/>
            <a:r>
              <a:rPr lang="es-PE" sz="3000" dirty="0"/>
              <a:t>Declarar que se garantiza la conservación de la información del Padrón de IIEE.</a:t>
            </a:r>
          </a:p>
          <a:p>
            <a:pPr marL="0" indent="0" algn="just">
              <a:buNone/>
            </a:pPr>
            <a:endParaRPr lang="es-PE" sz="3000" dirty="0"/>
          </a:p>
          <a:p>
            <a:pPr marL="0" indent="0" algn="just">
              <a:buNone/>
            </a:pPr>
            <a:r>
              <a:rPr lang="es-PE" sz="3000" b="1" dirty="0"/>
              <a:t>Parte 4: Recomendación</a:t>
            </a:r>
          </a:p>
          <a:p>
            <a:pPr algn="just"/>
            <a:r>
              <a:rPr lang="es-PE" sz="3000" dirty="0"/>
              <a:t>Remitir informe a la DRE/GRE para su envío a la Unidad de Estadística del Minedu.</a:t>
            </a:r>
          </a:p>
        </p:txBody>
      </p:sp>
      <p:pic>
        <p:nvPicPr>
          <p:cNvPr id="4" name="Imagen 3">
            <a:extLst>
              <a:ext uri="{FF2B5EF4-FFF2-40B4-BE49-F238E27FC236}">
                <a16:creationId xmlns:a16="http://schemas.microsoft.com/office/drawing/2014/main" id="{EA1FD1B3-D17B-430C-84D1-B3178444E985}"/>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5" name="Imagen 4">
            <a:extLst>
              <a:ext uri="{FF2B5EF4-FFF2-40B4-BE49-F238E27FC236}">
                <a16:creationId xmlns:a16="http://schemas.microsoft.com/office/drawing/2014/main" id="{C447830F-E7EF-4130-90CE-5C6D5493A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690"/>
            <a:ext cx="1525067" cy="771522"/>
          </a:xfrm>
          <a:prstGeom prst="rect">
            <a:avLst/>
          </a:prstGeom>
        </p:spPr>
      </p:pic>
      <p:pic>
        <p:nvPicPr>
          <p:cNvPr id="6" name="Imagen 5">
            <a:extLst>
              <a:ext uri="{FF2B5EF4-FFF2-40B4-BE49-F238E27FC236}">
                <a16:creationId xmlns:a16="http://schemas.microsoft.com/office/drawing/2014/main" id="{879055C7-3E10-4EEB-9B4A-11EBA78D5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5906"/>
            <a:ext cx="2163867" cy="475840"/>
          </a:xfrm>
          <a:prstGeom prst="rect">
            <a:avLst/>
          </a:prstGeom>
        </p:spPr>
      </p:pic>
      <p:pic>
        <p:nvPicPr>
          <p:cNvPr id="8" name="Gráfico 7" descr="Lista de comprobación">
            <a:extLst>
              <a:ext uri="{FF2B5EF4-FFF2-40B4-BE49-F238E27FC236}">
                <a16:creationId xmlns:a16="http://schemas.microsoft.com/office/drawing/2014/main" id="{B52098A9-7D54-4846-B6CF-7383D6139F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1548" y="1376412"/>
            <a:ext cx="3591479" cy="3591479"/>
          </a:xfrm>
          <a:prstGeom prst="rect">
            <a:avLst/>
          </a:prstGeom>
        </p:spPr>
      </p:pic>
    </p:spTree>
    <p:extLst>
      <p:ext uri="{BB962C8B-B14F-4D97-AF65-F5344CB8AC3E}">
        <p14:creationId xmlns:p14="http://schemas.microsoft.com/office/powerpoint/2010/main" val="140170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CuadroTexto 3"/>
          <p:cNvSpPr txBox="1"/>
          <p:nvPr/>
        </p:nvSpPr>
        <p:spPr>
          <a:xfrm>
            <a:off x="1985554" y="2708365"/>
            <a:ext cx="7820296" cy="1015663"/>
          </a:xfrm>
          <a:prstGeom prst="rect">
            <a:avLst/>
          </a:prstGeom>
          <a:noFill/>
        </p:spPr>
        <p:txBody>
          <a:bodyPr wrap="square" rtlCol="0">
            <a:spAutoFit/>
          </a:bodyPr>
          <a:lstStyle/>
          <a:p>
            <a:pPr algn="ctr"/>
            <a:r>
              <a:rPr lang="es-MX" sz="6000" b="1" dirty="0">
                <a:solidFill>
                  <a:srgbClr val="0C53A7"/>
                </a:solidFill>
              </a:rPr>
              <a:t>Avance a la fecha</a:t>
            </a:r>
          </a:p>
        </p:txBody>
      </p:sp>
    </p:spTree>
    <p:extLst>
      <p:ext uri="{BB962C8B-B14F-4D97-AF65-F5344CB8AC3E}">
        <p14:creationId xmlns:p14="http://schemas.microsoft.com/office/powerpoint/2010/main" val="248426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2217680" y="0"/>
            <a:ext cx="7089914" cy="707886"/>
          </a:xfrm>
          <a:prstGeom prst="rect">
            <a:avLst/>
          </a:prstGeom>
          <a:noFill/>
        </p:spPr>
        <p:txBody>
          <a:bodyPr wrap="square" rtlCol="0">
            <a:spAutoFit/>
          </a:bodyPr>
          <a:lstStyle/>
          <a:p>
            <a:pPr algn="ctr"/>
            <a:r>
              <a:rPr lang="es-MX" sz="4000" b="1" dirty="0">
                <a:solidFill>
                  <a:srgbClr val="0C53A7"/>
                </a:solidFill>
              </a:rPr>
              <a:t>Avance a la fecha</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pic>
        <p:nvPicPr>
          <p:cNvPr id="6" name="Gráfico 10" descr="Usuarios">
            <a:extLst>
              <a:ext uri="{FF2B5EF4-FFF2-40B4-BE49-F238E27FC236}">
                <a16:creationId xmlns:a16="http://schemas.microsoft.com/office/drawing/2014/main" id="{26E46BA4-7251-4F51-9E98-57A8E11670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5067" y="1523683"/>
            <a:ext cx="1922294" cy="1922294"/>
          </a:xfrm>
          <a:prstGeom prst="rect">
            <a:avLst/>
          </a:prstGeom>
        </p:spPr>
      </p:pic>
      <p:sp>
        <p:nvSpPr>
          <p:cNvPr id="5" name="Rectángulo 4">
            <a:extLst>
              <a:ext uri="{FF2B5EF4-FFF2-40B4-BE49-F238E27FC236}">
                <a16:creationId xmlns:a16="http://schemas.microsoft.com/office/drawing/2014/main" id="{95255AC5-F6A3-44EA-AA15-610BCA3F844D}"/>
              </a:ext>
            </a:extLst>
          </p:cNvPr>
          <p:cNvSpPr/>
          <p:nvPr/>
        </p:nvSpPr>
        <p:spPr>
          <a:xfrm>
            <a:off x="336847" y="3382341"/>
            <a:ext cx="4354424" cy="1015663"/>
          </a:xfrm>
          <a:prstGeom prst="rect">
            <a:avLst/>
          </a:prstGeom>
          <a:noFill/>
        </p:spPr>
        <p:txBody>
          <a:bodyPr wrap="square" lIns="91440" tIns="45720" rIns="91440" bIns="45720">
            <a:spAutoFit/>
          </a:bodyPr>
          <a:lstStyle/>
          <a:p>
            <a:pPr algn="ctr"/>
            <a:r>
              <a:rPr lang="es-ES" sz="3000" b="1" dirty="0">
                <a:ln w="9525">
                  <a:solidFill>
                    <a:srgbClr val="CC0099"/>
                  </a:solidFill>
                  <a:prstDash val="solid"/>
                </a:ln>
                <a:solidFill>
                  <a:srgbClr val="660066"/>
                </a:solidFill>
                <a:effectLst>
                  <a:outerShdw blurRad="12700" dist="38100" dir="2700000" algn="tl" rotWithShape="0">
                    <a:schemeClr val="accent5">
                      <a:lumMod val="60000"/>
                      <a:lumOff val="40000"/>
                    </a:schemeClr>
                  </a:outerShdw>
                </a:effectLst>
              </a:rPr>
              <a:t>Equipos RIE conformados en 246 (100%) IGED</a:t>
            </a:r>
            <a:endParaRPr lang="es-ES" sz="3000" b="1" cap="none" spc="0" dirty="0">
              <a:ln w="9525">
                <a:solidFill>
                  <a:srgbClr val="CC0099"/>
                </a:solidFill>
                <a:prstDash val="solid"/>
              </a:ln>
              <a:solidFill>
                <a:srgbClr val="660066"/>
              </a:solidFill>
              <a:effectLst>
                <a:outerShdw blurRad="12700" dist="38100" dir="2700000" algn="tl" rotWithShape="0">
                  <a:schemeClr val="accent5">
                    <a:lumMod val="60000"/>
                    <a:lumOff val="40000"/>
                  </a:schemeClr>
                </a:outerShdw>
              </a:effectLst>
            </a:endParaRPr>
          </a:p>
        </p:txBody>
      </p:sp>
      <p:sp>
        <p:nvSpPr>
          <p:cNvPr id="14" name="Rectángulo 13">
            <a:extLst>
              <a:ext uri="{FF2B5EF4-FFF2-40B4-BE49-F238E27FC236}">
                <a16:creationId xmlns:a16="http://schemas.microsoft.com/office/drawing/2014/main" id="{1ACBC2AC-F790-42ED-A8AC-88F305C69CDE}"/>
              </a:ext>
            </a:extLst>
          </p:cNvPr>
          <p:cNvSpPr/>
          <p:nvPr/>
        </p:nvSpPr>
        <p:spPr>
          <a:xfrm>
            <a:off x="6219411" y="4211162"/>
            <a:ext cx="4609803" cy="1477328"/>
          </a:xfrm>
          <a:prstGeom prst="rect">
            <a:avLst/>
          </a:prstGeom>
          <a:noFill/>
        </p:spPr>
        <p:txBody>
          <a:bodyPr wrap="square" lIns="91440" tIns="45720" rIns="91440" bIns="45720">
            <a:spAutoFit/>
          </a:bodyPr>
          <a:lstStyle/>
          <a:p>
            <a:pPr algn="ctr"/>
            <a:r>
              <a:rPr lang="es-ES" sz="3000" b="1" dirty="0">
                <a:ln w="9525">
                  <a:solidFill>
                    <a:srgbClr val="CC0099"/>
                  </a:solidFill>
                  <a:prstDash val="solid"/>
                </a:ln>
                <a:solidFill>
                  <a:srgbClr val="660066"/>
                </a:solidFill>
                <a:effectLst>
                  <a:outerShdw blurRad="12700" dist="38100" dir="2700000" algn="tl" rotWithShape="0">
                    <a:schemeClr val="accent5">
                      <a:lumMod val="60000"/>
                      <a:lumOff val="40000"/>
                    </a:schemeClr>
                  </a:outerShdw>
                </a:effectLst>
              </a:rPr>
              <a:t>114 (46%) IGED cuentan con planes de implementación aprobados</a:t>
            </a:r>
            <a:endParaRPr lang="es-ES" sz="3000" b="1" cap="none" spc="0" dirty="0">
              <a:ln w="9525">
                <a:solidFill>
                  <a:srgbClr val="CC0099"/>
                </a:solidFill>
                <a:prstDash val="solid"/>
              </a:ln>
              <a:solidFill>
                <a:srgbClr val="660066"/>
              </a:solidFill>
              <a:effectLst>
                <a:outerShdw blurRad="12700" dist="38100" dir="2700000" algn="tl" rotWithShape="0">
                  <a:schemeClr val="accent5">
                    <a:lumMod val="60000"/>
                    <a:lumOff val="40000"/>
                  </a:schemeClr>
                </a:outerShdw>
              </a:effectLst>
            </a:endParaRPr>
          </a:p>
        </p:txBody>
      </p:sp>
      <p:pic>
        <p:nvPicPr>
          <p:cNvPr id="7" name="Imagen 6">
            <a:extLst>
              <a:ext uri="{FF2B5EF4-FFF2-40B4-BE49-F238E27FC236}">
                <a16:creationId xmlns:a16="http://schemas.microsoft.com/office/drawing/2014/main" id="{49C30FEA-9F63-4CDC-9D3C-8FDC3B229AD1}"/>
              </a:ext>
            </a:extLst>
          </p:cNvPr>
          <p:cNvPicPr>
            <a:picLocks noChangeAspect="1"/>
          </p:cNvPicPr>
          <p:nvPr/>
        </p:nvPicPr>
        <p:blipFill>
          <a:blip r:embed="rId7"/>
          <a:stretch>
            <a:fillRect/>
          </a:stretch>
        </p:blipFill>
        <p:spPr>
          <a:xfrm>
            <a:off x="6219411" y="1028876"/>
            <a:ext cx="2110871" cy="2861296"/>
          </a:xfrm>
          <a:prstGeom prst="rect">
            <a:avLst/>
          </a:prstGeom>
        </p:spPr>
      </p:pic>
      <p:pic>
        <p:nvPicPr>
          <p:cNvPr id="8" name="Imagen 7">
            <a:extLst>
              <a:ext uri="{FF2B5EF4-FFF2-40B4-BE49-F238E27FC236}">
                <a16:creationId xmlns:a16="http://schemas.microsoft.com/office/drawing/2014/main" id="{81FA277E-9763-4672-BC99-AD35FA851EF8}"/>
              </a:ext>
            </a:extLst>
          </p:cNvPr>
          <p:cNvPicPr>
            <a:picLocks noChangeAspect="1"/>
          </p:cNvPicPr>
          <p:nvPr/>
        </p:nvPicPr>
        <p:blipFill>
          <a:blip r:embed="rId8"/>
          <a:stretch>
            <a:fillRect/>
          </a:stretch>
        </p:blipFill>
        <p:spPr>
          <a:xfrm>
            <a:off x="8758688" y="1033758"/>
            <a:ext cx="2070526" cy="2881157"/>
          </a:xfrm>
          <a:prstGeom prst="rect">
            <a:avLst/>
          </a:prstGeom>
        </p:spPr>
      </p:pic>
    </p:spTree>
    <p:extLst>
      <p:ext uri="{BB962C8B-B14F-4D97-AF65-F5344CB8AC3E}">
        <p14:creationId xmlns:p14="http://schemas.microsoft.com/office/powerpoint/2010/main" val="407390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2217680" y="0"/>
            <a:ext cx="7089914" cy="707886"/>
          </a:xfrm>
          <a:prstGeom prst="rect">
            <a:avLst/>
          </a:prstGeom>
          <a:noFill/>
        </p:spPr>
        <p:txBody>
          <a:bodyPr wrap="square" rtlCol="0">
            <a:spAutoFit/>
          </a:bodyPr>
          <a:lstStyle/>
          <a:p>
            <a:pPr algn="ctr"/>
            <a:r>
              <a:rPr lang="es-MX" sz="4000" b="1" dirty="0">
                <a:solidFill>
                  <a:srgbClr val="0C53A7"/>
                </a:solidFill>
              </a:rPr>
              <a:t>Avance a planes aprobados</a:t>
            </a:r>
          </a:p>
        </p:txBody>
      </p:sp>
      <p:pic>
        <p:nvPicPr>
          <p:cNvPr id="11" name="Imagen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graphicFrame>
        <p:nvGraphicFramePr>
          <p:cNvPr id="9" name="Gráfico 8">
            <a:extLst>
              <a:ext uri="{FF2B5EF4-FFF2-40B4-BE49-F238E27FC236}">
                <a16:creationId xmlns:a16="http://schemas.microsoft.com/office/drawing/2014/main" id="{6B075982-276C-44FA-95E3-E5C25D894CA2}"/>
              </a:ext>
            </a:extLst>
          </p:cNvPr>
          <p:cNvGraphicFramePr>
            <a:graphicFrameLocks/>
          </p:cNvGraphicFramePr>
          <p:nvPr>
            <p:extLst>
              <p:ext uri="{D42A27DB-BD31-4B8C-83A1-F6EECF244321}">
                <p14:modId xmlns:p14="http://schemas.microsoft.com/office/powerpoint/2010/main" val="1282216177"/>
              </p:ext>
            </p:extLst>
          </p:nvPr>
        </p:nvGraphicFramePr>
        <p:xfrm>
          <a:off x="0" y="771523"/>
          <a:ext cx="12192000" cy="60864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77675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2217680" y="0"/>
            <a:ext cx="7089914" cy="707886"/>
          </a:xfrm>
          <a:prstGeom prst="rect">
            <a:avLst/>
          </a:prstGeom>
          <a:noFill/>
        </p:spPr>
        <p:txBody>
          <a:bodyPr wrap="square" rtlCol="0">
            <a:spAutoFit/>
          </a:bodyPr>
          <a:lstStyle/>
          <a:p>
            <a:pPr algn="ctr"/>
            <a:r>
              <a:rPr lang="es-MX" sz="4000" b="1" dirty="0">
                <a:solidFill>
                  <a:srgbClr val="0C53A7"/>
                </a:solidFill>
              </a:rPr>
              <a:t>Consideraciones finales</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15" name="Marcador de contenido 2">
            <a:extLst>
              <a:ext uri="{FF2B5EF4-FFF2-40B4-BE49-F238E27FC236}">
                <a16:creationId xmlns:a16="http://schemas.microsoft.com/office/drawing/2014/main" id="{56C947F4-CAA0-4CF4-9B76-81DA87AA7574}"/>
              </a:ext>
            </a:extLst>
          </p:cNvPr>
          <p:cNvSpPr>
            <a:spLocks noGrp="1"/>
          </p:cNvSpPr>
          <p:nvPr>
            <p:ph idx="1"/>
          </p:nvPr>
        </p:nvSpPr>
        <p:spPr>
          <a:xfrm>
            <a:off x="142461" y="1212586"/>
            <a:ext cx="11907078" cy="3517764"/>
          </a:xfrm>
        </p:spPr>
        <p:txBody>
          <a:bodyPr>
            <a:noAutofit/>
          </a:bodyPr>
          <a:lstStyle/>
          <a:p>
            <a:pPr algn="just"/>
            <a:r>
              <a:rPr lang="es-PE" sz="3000" dirty="0"/>
              <a:t>Completar el envío de los planes de implementación del RIE. Aquellas IGED no hayan enviado  sus planes, deberán enviar el documento del plan firmado por su equipo RIE con una comunicación de su director o gerente a la Unidad de Estadística, o en su defecto, el plan deberá estar firmado por su director.</a:t>
            </a:r>
          </a:p>
          <a:p>
            <a:pPr algn="just"/>
            <a:r>
              <a:rPr lang="es-PE" sz="3000" dirty="0"/>
              <a:t>Es importante que junto con el envío del archivo digital del plan al correo </a:t>
            </a:r>
            <a:r>
              <a:rPr lang="es-PE" sz="3000" dirty="0">
                <a:solidFill>
                  <a:schemeClr val="accent5">
                    <a:lumMod val="75000"/>
                  </a:schemeClr>
                </a:solidFill>
                <a:hlinkClick r:id="rId5"/>
              </a:rPr>
              <a:t>registros01@minedu.gob.pe</a:t>
            </a:r>
            <a:r>
              <a:rPr lang="es-PE" sz="3000" dirty="0"/>
              <a:t>, también se envíe el archivo Excel del cuadro de metas.</a:t>
            </a:r>
          </a:p>
        </p:txBody>
      </p:sp>
      <p:sp>
        <p:nvSpPr>
          <p:cNvPr id="16" name="Marcador de contenido 2">
            <a:extLst>
              <a:ext uri="{FF2B5EF4-FFF2-40B4-BE49-F238E27FC236}">
                <a16:creationId xmlns:a16="http://schemas.microsoft.com/office/drawing/2014/main" id="{D0AE2B07-A5A3-4C0E-BA25-6371228772EB}"/>
              </a:ext>
            </a:extLst>
          </p:cNvPr>
          <p:cNvSpPr txBox="1">
            <a:spLocks/>
          </p:cNvSpPr>
          <p:nvPr/>
        </p:nvSpPr>
        <p:spPr>
          <a:xfrm>
            <a:off x="142461" y="4727049"/>
            <a:ext cx="10262809" cy="20640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E" sz="3000" dirty="0"/>
              <a:t>Los informes de identificación deberán programarse desde el mes de mayo. Para las IGED que ya tengan aprobados sus planes y tengan programadas entregas anteriores a mayo, solo deberán reprogramar su primer informe para ese mes.</a:t>
            </a:r>
          </a:p>
        </p:txBody>
      </p:sp>
    </p:spTree>
    <p:extLst>
      <p:ext uri="{BB962C8B-B14F-4D97-AF65-F5344CB8AC3E}">
        <p14:creationId xmlns:p14="http://schemas.microsoft.com/office/powerpoint/2010/main" val="46062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CuadroTexto 3"/>
          <p:cNvSpPr txBox="1"/>
          <p:nvPr/>
        </p:nvSpPr>
        <p:spPr>
          <a:xfrm>
            <a:off x="1985554" y="2708365"/>
            <a:ext cx="7820296" cy="1938992"/>
          </a:xfrm>
          <a:prstGeom prst="rect">
            <a:avLst/>
          </a:prstGeom>
          <a:noFill/>
        </p:spPr>
        <p:txBody>
          <a:bodyPr wrap="square" rtlCol="0">
            <a:spAutoFit/>
          </a:bodyPr>
          <a:lstStyle/>
          <a:p>
            <a:pPr algn="ctr"/>
            <a:r>
              <a:rPr lang="es-MX" sz="6000" b="1" dirty="0">
                <a:solidFill>
                  <a:srgbClr val="0C53A7"/>
                </a:solidFill>
              </a:rPr>
              <a:t>Soporte y asistencia técnica</a:t>
            </a:r>
          </a:p>
        </p:txBody>
      </p:sp>
    </p:spTree>
    <p:extLst>
      <p:ext uri="{BB962C8B-B14F-4D97-AF65-F5344CB8AC3E}">
        <p14:creationId xmlns:p14="http://schemas.microsoft.com/office/powerpoint/2010/main" val="3168494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pic>
        <p:nvPicPr>
          <p:cNvPr id="3" name="Imagen 2">
            <a:extLst>
              <a:ext uri="{FF2B5EF4-FFF2-40B4-BE49-F238E27FC236}">
                <a16:creationId xmlns:a16="http://schemas.microsoft.com/office/drawing/2014/main" id="{A6F27C71-7C02-4FFD-B675-D45C5AE8977E}"/>
              </a:ext>
            </a:extLst>
          </p:cNvPr>
          <p:cNvPicPr>
            <a:picLocks noChangeAspect="1"/>
          </p:cNvPicPr>
          <p:nvPr/>
        </p:nvPicPr>
        <p:blipFill>
          <a:blip r:embed="rId5"/>
          <a:stretch>
            <a:fillRect/>
          </a:stretch>
        </p:blipFill>
        <p:spPr>
          <a:xfrm>
            <a:off x="4596764" y="1826919"/>
            <a:ext cx="7527234" cy="2890190"/>
          </a:xfrm>
          <a:prstGeom prst="rect">
            <a:avLst/>
          </a:prstGeom>
        </p:spPr>
      </p:pic>
      <p:sp>
        <p:nvSpPr>
          <p:cNvPr id="6" name="Título 1">
            <a:extLst>
              <a:ext uri="{FF2B5EF4-FFF2-40B4-BE49-F238E27FC236}">
                <a16:creationId xmlns:a16="http://schemas.microsoft.com/office/drawing/2014/main" id="{955AE4EF-DA7D-4D32-B04C-6597BD2CFCF3}"/>
              </a:ext>
            </a:extLst>
          </p:cNvPr>
          <p:cNvSpPr>
            <a:spLocks noGrp="1"/>
          </p:cNvSpPr>
          <p:nvPr>
            <p:ph type="title"/>
          </p:nvPr>
        </p:nvSpPr>
        <p:spPr>
          <a:xfrm>
            <a:off x="2389958" y="14413"/>
            <a:ext cx="7063409" cy="646331"/>
          </a:xfrm>
          <a:noFill/>
        </p:spPr>
        <p:txBody>
          <a:bodyPr vert="horz" wrap="square" lIns="91440" tIns="45720" rIns="91440" bIns="45720" rtlCol="0" anchor="ctr">
            <a:spAutoFit/>
          </a:bodyPr>
          <a:lstStyle/>
          <a:p>
            <a:pPr algn="ctr"/>
            <a:r>
              <a:rPr lang="es-PE" sz="4000" b="1" dirty="0">
                <a:solidFill>
                  <a:srgbClr val="0C53A7"/>
                </a:solidFill>
                <a:latin typeface="+mn-lt"/>
                <a:ea typeface="+mn-ea"/>
                <a:cs typeface="+mn-cs"/>
              </a:rPr>
              <a:t>Estrategias de atención</a:t>
            </a:r>
          </a:p>
        </p:txBody>
      </p:sp>
      <p:sp>
        <p:nvSpPr>
          <p:cNvPr id="4" name="CuadroTexto 3">
            <a:extLst>
              <a:ext uri="{FF2B5EF4-FFF2-40B4-BE49-F238E27FC236}">
                <a16:creationId xmlns:a16="http://schemas.microsoft.com/office/drawing/2014/main" id="{74FDE310-68FB-42A3-A593-82A9A8B3C65B}"/>
              </a:ext>
            </a:extLst>
          </p:cNvPr>
          <p:cNvSpPr txBox="1"/>
          <p:nvPr/>
        </p:nvSpPr>
        <p:spPr>
          <a:xfrm>
            <a:off x="4426970" y="1166024"/>
            <a:ext cx="7752522" cy="553998"/>
          </a:xfrm>
          <a:prstGeom prst="rect">
            <a:avLst/>
          </a:prstGeom>
          <a:noFill/>
        </p:spPr>
        <p:txBody>
          <a:bodyPr wrap="square" rtlCol="0">
            <a:spAutoFit/>
          </a:bodyPr>
          <a:lstStyle/>
          <a:p>
            <a:r>
              <a:rPr lang="es-PE" sz="3000" dirty="0"/>
              <a:t>Página web: </a:t>
            </a:r>
            <a:r>
              <a:rPr lang="es-PE" sz="3000" dirty="0">
                <a:solidFill>
                  <a:schemeClr val="accent5">
                    <a:lumMod val="75000"/>
                  </a:schemeClr>
                </a:solidFill>
              </a:rPr>
              <a:t>http://escale.minedu.gob.pe/Inforie</a:t>
            </a:r>
          </a:p>
        </p:txBody>
      </p:sp>
      <p:pic>
        <p:nvPicPr>
          <p:cNvPr id="5" name="Imagen 4">
            <a:extLst>
              <a:ext uri="{FF2B5EF4-FFF2-40B4-BE49-F238E27FC236}">
                <a16:creationId xmlns:a16="http://schemas.microsoft.com/office/drawing/2014/main" id="{022AA21C-44A6-4737-9B34-4B08925CDB4D}"/>
              </a:ext>
            </a:extLst>
          </p:cNvPr>
          <p:cNvPicPr>
            <a:picLocks noChangeAspect="1"/>
          </p:cNvPicPr>
          <p:nvPr/>
        </p:nvPicPr>
        <p:blipFill>
          <a:blip r:embed="rId6"/>
          <a:stretch>
            <a:fillRect/>
          </a:stretch>
        </p:blipFill>
        <p:spPr>
          <a:xfrm>
            <a:off x="232451" y="5060252"/>
            <a:ext cx="1143000" cy="819150"/>
          </a:xfrm>
          <a:prstGeom prst="rect">
            <a:avLst/>
          </a:prstGeom>
        </p:spPr>
      </p:pic>
      <p:sp>
        <p:nvSpPr>
          <p:cNvPr id="9" name="CuadroTexto 8">
            <a:extLst>
              <a:ext uri="{FF2B5EF4-FFF2-40B4-BE49-F238E27FC236}">
                <a16:creationId xmlns:a16="http://schemas.microsoft.com/office/drawing/2014/main" id="{8F5A5A7D-CD65-4182-B53A-777C8A2DCE7F}"/>
              </a:ext>
            </a:extLst>
          </p:cNvPr>
          <p:cNvSpPr txBox="1"/>
          <p:nvPr/>
        </p:nvSpPr>
        <p:spPr>
          <a:xfrm>
            <a:off x="1689656" y="5192828"/>
            <a:ext cx="9389165" cy="553998"/>
          </a:xfrm>
          <a:prstGeom prst="rect">
            <a:avLst/>
          </a:prstGeom>
          <a:noFill/>
        </p:spPr>
        <p:txBody>
          <a:bodyPr wrap="square" rtlCol="0">
            <a:spAutoFit/>
          </a:bodyPr>
          <a:lstStyle/>
          <a:p>
            <a:r>
              <a:rPr lang="es-PE" sz="3000" dirty="0"/>
              <a:t>Correo electrónico: </a:t>
            </a:r>
            <a:r>
              <a:rPr lang="es-PE" sz="3000" dirty="0">
                <a:solidFill>
                  <a:schemeClr val="accent5">
                    <a:lumMod val="75000"/>
                  </a:schemeClr>
                </a:solidFill>
              </a:rPr>
              <a:t>registros01@minedu.gob.pe</a:t>
            </a:r>
          </a:p>
        </p:txBody>
      </p:sp>
      <p:sp>
        <p:nvSpPr>
          <p:cNvPr id="7" name="CuadroTexto 6">
            <a:extLst>
              <a:ext uri="{FF2B5EF4-FFF2-40B4-BE49-F238E27FC236}">
                <a16:creationId xmlns:a16="http://schemas.microsoft.com/office/drawing/2014/main" id="{C73E96DA-701B-4F4B-A07E-9250CB9431C6}"/>
              </a:ext>
            </a:extLst>
          </p:cNvPr>
          <p:cNvSpPr txBox="1"/>
          <p:nvPr/>
        </p:nvSpPr>
        <p:spPr>
          <a:xfrm>
            <a:off x="386528" y="690914"/>
            <a:ext cx="7845287" cy="553998"/>
          </a:xfrm>
          <a:prstGeom prst="rect">
            <a:avLst/>
          </a:prstGeom>
          <a:noFill/>
        </p:spPr>
        <p:txBody>
          <a:bodyPr wrap="square" rtlCol="0">
            <a:spAutoFit/>
          </a:bodyPr>
          <a:lstStyle/>
          <a:p>
            <a:r>
              <a:rPr lang="es-PE" sz="3000" b="1" dirty="0">
                <a:solidFill>
                  <a:schemeClr val="accent1">
                    <a:lumMod val="75000"/>
                  </a:schemeClr>
                </a:solidFill>
              </a:rPr>
              <a:t>Portal del Registro de Instituciones Educativas</a:t>
            </a:r>
          </a:p>
        </p:txBody>
      </p:sp>
      <p:pic>
        <p:nvPicPr>
          <p:cNvPr id="10" name="Gráfico 9" descr="Teléfono">
            <a:extLst>
              <a:ext uri="{FF2B5EF4-FFF2-40B4-BE49-F238E27FC236}">
                <a16:creationId xmlns:a16="http://schemas.microsoft.com/office/drawing/2014/main" id="{60E4F344-B497-4D49-93E5-415F01883BB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6751" y="5899576"/>
            <a:ext cx="914400" cy="914400"/>
          </a:xfrm>
          <a:prstGeom prst="rect">
            <a:avLst/>
          </a:prstGeom>
        </p:spPr>
      </p:pic>
      <p:sp>
        <p:nvSpPr>
          <p:cNvPr id="13" name="CuadroTexto 12">
            <a:extLst>
              <a:ext uri="{FF2B5EF4-FFF2-40B4-BE49-F238E27FC236}">
                <a16:creationId xmlns:a16="http://schemas.microsoft.com/office/drawing/2014/main" id="{7C0F2B43-AA3D-4B78-B587-4092F44AE87C}"/>
              </a:ext>
            </a:extLst>
          </p:cNvPr>
          <p:cNvSpPr txBox="1"/>
          <p:nvPr/>
        </p:nvSpPr>
        <p:spPr>
          <a:xfrm>
            <a:off x="1689655" y="6079777"/>
            <a:ext cx="9389165" cy="553998"/>
          </a:xfrm>
          <a:prstGeom prst="rect">
            <a:avLst/>
          </a:prstGeom>
          <a:noFill/>
        </p:spPr>
        <p:txBody>
          <a:bodyPr wrap="square" rtlCol="0">
            <a:spAutoFit/>
          </a:bodyPr>
          <a:lstStyle/>
          <a:p>
            <a:r>
              <a:rPr lang="es-PE" sz="3000" dirty="0"/>
              <a:t>Teléfono: </a:t>
            </a:r>
            <a:r>
              <a:rPr lang="es-PE" sz="3000" dirty="0">
                <a:solidFill>
                  <a:schemeClr val="accent5">
                    <a:lumMod val="75000"/>
                  </a:schemeClr>
                </a:solidFill>
              </a:rPr>
              <a:t>(01) 6155800 Anexo: 26141</a:t>
            </a:r>
          </a:p>
        </p:txBody>
      </p:sp>
      <p:pic>
        <p:nvPicPr>
          <p:cNvPr id="14" name="Imagen 13">
            <a:extLst>
              <a:ext uri="{FF2B5EF4-FFF2-40B4-BE49-F238E27FC236}">
                <a16:creationId xmlns:a16="http://schemas.microsoft.com/office/drawing/2014/main" id="{142B0BFC-7EA6-46EE-8DE1-9D0B2670B0A1}"/>
              </a:ext>
            </a:extLst>
          </p:cNvPr>
          <p:cNvPicPr>
            <a:picLocks noChangeAspect="1"/>
          </p:cNvPicPr>
          <p:nvPr/>
        </p:nvPicPr>
        <p:blipFill rotWithShape="1">
          <a:blip r:embed="rId9"/>
          <a:srcRect l="26304" t="10449" r="26522" b="8192"/>
          <a:stretch/>
        </p:blipFill>
        <p:spPr>
          <a:xfrm>
            <a:off x="142005" y="1209251"/>
            <a:ext cx="3822424" cy="3706414"/>
          </a:xfrm>
          <a:prstGeom prst="rect">
            <a:avLst/>
          </a:prstGeom>
        </p:spPr>
      </p:pic>
      <p:pic>
        <p:nvPicPr>
          <p:cNvPr id="15" name="Gráfico 14">
            <a:extLst>
              <a:ext uri="{FF2B5EF4-FFF2-40B4-BE49-F238E27FC236}">
                <a16:creationId xmlns:a16="http://schemas.microsoft.com/office/drawing/2014/main" id="{86A89751-C7E1-4AEE-8234-4AE9FF7187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751292" y="4487561"/>
            <a:ext cx="721423" cy="721423"/>
          </a:xfrm>
          <a:prstGeom prst="rect">
            <a:avLst/>
          </a:prstGeom>
        </p:spPr>
      </p:pic>
    </p:spTree>
    <p:extLst>
      <p:ext uri="{BB962C8B-B14F-4D97-AF65-F5344CB8AC3E}">
        <p14:creationId xmlns:p14="http://schemas.microsoft.com/office/powerpoint/2010/main" val="1646652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675" y="1673084"/>
            <a:ext cx="6022116" cy="3046552"/>
          </a:xfrm>
          <a:prstGeom prst="rect">
            <a:avLst/>
          </a:prstGeom>
        </p:spPr>
      </p:pic>
      <p:sp>
        <p:nvSpPr>
          <p:cNvPr id="3" name="Rectángulo 2"/>
          <p:cNvSpPr/>
          <p:nvPr/>
        </p:nvSpPr>
        <p:spPr>
          <a:xfrm>
            <a:off x="3092675" y="5170217"/>
            <a:ext cx="5579164" cy="1077218"/>
          </a:xfrm>
          <a:prstGeom prst="rect">
            <a:avLst/>
          </a:prstGeom>
        </p:spPr>
        <p:txBody>
          <a:bodyPr wrap="square">
            <a:spAutoFit/>
          </a:bodyPr>
          <a:lstStyle/>
          <a:p>
            <a:pPr>
              <a:spcAft>
                <a:spcPts val="1200"/>
              </a:spcAft>
            </a:pPr>
            <a:r>
              <a:rPr lang="es-PE" sz="3200" b="1" dirty="0">
                <a:solidFill>
                  <a:srgbClr val="0C53A7"/>
                </a:solidFill>
              </a:rPr>
              <a:t>Tema 3: Informe de Identificación de IIEE</a:t>
            </a:r>
          </a:p>
        </p:txBody>
      </p:sp>
      <p:sp>
        <p:nvSpPr>
          <p:cNvPr id="4" name="Rectángulo 3">
            <a:extLst>
              <a:ext uri="{FF2B5EF4-FFF2-40B4-BE49-F238E27FC236}">
                <a16:creationId xmlns:a16="http://schemas.microsoft.com/office/drawing/2014/main" id="{86FE18A0-9D41-49C0-9955-49813FFDB459}"/>
              </a:ext>
            </a:extLst>
          </p:cNvPr>
          <p:cNvSpPr/>
          <p:nvPr/>
        </p:nvSpPr>
        <p:spPr>
          <a:xfrm>
            <a:off x="8544947" y="342246"/>
            <a:ext cx="3360377" cy="461665"/>
          </a:xfrm>
          <a:prstGeom prst="rect">
            <a:avLst/>
          </a:prstGeom>
        </p:spPr>
        <p:txBody>
          <a:bodyPr wrap="square">
            <a:spAutoFit/>
          </a:bodyPr>
          <a:lstStyle/>
          <a:p>
            <a:pPr>
              <a:spcAft>
                <a:spcPts val="1200"/>
              </a:spcAft>
            </a:pPr>
            <a:r>
              <a:rPr lang="es-PE" sz="2400" b="1" dirty="0">
                <a:solidFill>
                  <a:srgbClr val="0C53A7"/>
                </a:solidFill>
              </a:rPr>
              <a:t>RSG 096-2017-MINEDU</a:t>
            </a:r>
          </a:p>
        </p:txBody>
      </p:sp>
    </p:spTree>
    <p:extLst>
      <p:ext uri="{BB962C8B-B14F-4D97-AF65-F5344CB8AC3E}">
        <p14:creationId xmlns:p14="http://schemas.microsoft.com/office/powerpoint/2010/main" val="3530520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CuadroTexto 3"/>
          <p:cNvSpPr txBox="1"/>
          <p:nvPr/>
        </p:nvSpPr>
        <p:spPr>
          <a:xfrm>
            <a:off x="3326674" y="2055221"/>
            <a:ext cx="5106989" cy="1107996"/>
          </a:xfrm>
          <a:prstGeom prst="rect">
            <a:avLst/>
          </a:prstGeom>
          <a:noFill/>
        </p:spPr>
        <p:txBody>
          <a:bodyPr wrap="square" rtlCol="0">
            <a:spAutoFit/>
          </a:bodyPr>
          <a:lstStyle/>
          <a:p>
            <a:r>
              <a:rPr lang="es-MX" sz="6600" b="1" dirty="0">
                <a:solidFill>
                  <a:srgbClr val="0C53A7"/>
                </a:solidFill>
              </a:rPr>
              <a:t>¡¡¡GRACIAS!!!</a:t>
            </a: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120" y="3224647"/>
            <a:ext cx="3551320" cy="1796591"/>
          </a:xfrm>
          <a:prstGeom prst="rect">
            <a:avLst/>
          </a:prstGeom>
        </p:spPr>
      </p:pic>
    </p:spTree>
    <p:extLst>
      <p:ext uri="{BB962C8B-B14F-4D97-AF65-F5344CB8AC3E}">
        <p14:creationId xmlns:p14="http://schemas.microsoft.com/office/powerpoint/2010/main" val="242748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p:cNvSpPr txBox="1"/>
          <p:nvPr/>
        </p:nvSpPr>
        <p:spPr>
          <a:xfrm>
            <a:off x="1338470" y="793630"/>
            <a:ext cx="9356033" cy="707886"/>
          </a:xfrm>
          <a:prstGeom prst="rect">
            <a:avLst/>
          </a:prstGeom>
          <a:noFill/>
        </p:spPr>
        <p:txBody>
          <a:bodyPr wrap="square" rtlCol="0">
            <a:spAutoFit/>
          </a:bodyPr>
          <a:lstStyle/>
          <a:p>
            <a:pPr algn="ctr"/>
            <a:r>
              <a:rPr lang="es-MX" sz="4000" b="1" dirty="0">
                <a:solidFill>
                  <a:srgbClr val="0C53A7"/>
                </a:solidFill>
              </a:rPr>
              <a:t>Abreviaturas y acrónimos</a:t>
            </a:r>
          </a:p>
        </p:txBody>
      </p:sp>
      <p:pic>
        <p:nvPicPr>
          <p:cNvPr id="12" name="Imagen 11"/>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028" y="229965"/>
            <a:ext cx="1525067" cy="771522"/>
          </a:xfrm>
          <a:prstGeom prst="rect">
            <a:avLst/>
          </a:prstGeom>
        </p:spPr>
      </p:pic>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53367" y="245423"/>
            <a:ext cx="2163867" cy="475840"/>
          </a:xfrm>
          <a:prstGeom prst="rect">
            <a:avLst/>
          </a:prstGeom>
        </p:spPr>
      </p:pic>
      <p:sp>
        <p:nvSpPr>
          <p:cNvPr id="4" name="CuadroTexto 3">
            <a:extLst>
              <a:ext uri="{FF2B5EF4-FFF2-40B4-BE49-F238E27FC236}">
                <a16:creationId xmlns:a16="http://schemas.microsoft.com/office/drawing/2014/main" id="{4666345B-EBD1-4256-A217-7992EB56E759}"/>
              </a:ext>
            </a:extLst>
          </p:cNvPr>
          <p:cNvSpPr txBox="1"/>
          <p:nvPr/>
        </p:nvSpPr>
        <p:spPr>
          <a:xfrm>
            <a:off x="348343" y="1573883"/>
            <a:ext cx="11582400" cy="5016758"/>
          </a:xfrm>
          <a:prstGeom prst="rect">
            <a:avLst/>
          </a:prstGeom>
          <a:noFill/>
        </p:spPr>
        <p:txBody>
          <a:bodyPr wrap="square" rtlCol="0">
            <a:spAutoFit/>
          </a:bodyPr>
          <a:lstStyle/>
          <a:p>
            <a:pPr algn="just">
              <a:spcAft>
                <a:spcPts val="1200"/>
              </a:spcAft>
            </a:pPr>
            <a:r>
              <a:rPr lang="es-PE" sz="2000" b="1" dirty="0"/>
              <a:t>DRE:		</a:t>
            </a:r>
            <a:r>
              <a:rPr lang="es-PE" sz="2000" dirty="0"/>
              <a:t>Dirección Regional de Educación</a:t>
            </a:r>
          </a:p>
          <a:p>
            <a:pPr algn="just">
              <a:spcAft>
                <a:spcPts val="1200"/>
              </a:spcAft>
            </a:pPr>
            <a:r>
              <a:rPr lang="es-PE" sz="2000" b="1" dirty="0"/>
              <a:t>GRE:		</a:t>
            </a:r>
            <a:r>
              <a:rPr lang="es-PE" sz="2000" dirty="0"/>
              <a:t>Gerencia Regional de Educación</a:t>
            </a:r>
          </a:p>
          <a:p>
            <a:pPr algn="just">
              <a:spcAft>
                <a:spcPts val="1200"/>
              </a:spcAft>
            </a:pPr>
            <a:r>
              <a:rPr lang="es-PE" sz="2000" b="1" dirty="0"/>
              <a:t>Equipo RIE:	</a:t>
            </a:r>
            <a:r>
              <a:rPr lang="es-PE" sz="2000" dirty="0"/>
              <a:t>Equipo de implementación del Registro de Instituciones Educativas</a:t>
            </a:r>
          </a:p>
          <a:p>
            <a:pPr algn="just">
              <a:spcAft>
                <a:spcPts val="1200"/>
              </a:spcAft>
            </a:pPr>
            <a:r>
              <a:rPr lang="es-PE" sz="2000" b="1" dirty="0"/>
              <a:t>IE:		</a:t>
            </a:r>
            <a:r>
              <a:rPr lang="es-PE" sz="2000" dirty="0"/>
              <a:t>Institución Educativa</a:t>
            </a:r>
          </a:p>
          <a:p>
            <a:pPr algn="just">
              <a:spcAft>
                <a:spcPts val="1200"/>
              </a:spcAft>
            </a:pPr>
            <a:r>
              <a:rPr lang="es-PE" sz="2000" b="1" dirty="0"/>
              <a:t>IIEE:		</a:t>
            </a:r>
            <a:r>
              <a:rPr lang="es-PE" sz="2000" dirty="0"/>
              <a:t>Instituciones Educativas</a:t>
            </a:r>
          </a:p>
          <a:p>
            <a:pPr algn="just">
              <a:spcAft>
                <a:spcPts val="1200"/>
              </a:spcAft>
            </a:pPr>
            <a:r>
              <a:rPr lang="es-PE" sz="2000" b="1" dirty="0"/>
              <a:t>IGED:		</a:t>
            </a:r>
            <a:r>
              <a:rPr lang="es-PE" sz="2000" dirty="0"/>
              <a:t>Instancias de Gestión Educativa Descentralizada</a:t>
            </a:r>
          </a:p>
          <a:p>
            <a:pPr algn="just">
              <a:spcAft>
                <a:spcPts val="1200"/>
              </a:spcAft>
            </a:pPr>
            <a:r>
              <a:rPr lang="es-PE" sz="2000" b="1" dirty="0"/>
              <a:t>Minedu:		</a:t>
            </a:r>
            <a:r>
              <a:rPr lang="es-PE" sz="2000" dirty="0"/>
              <a:t>Ministerio de Educación</a:t>
            </a:r>
          </a:p>
          <a:p>
            <a:pPr algn="just">
              <a:spcAft>
                <a:spcPts val="1200"/>
              </a:spcAft>
            </a:pPr>
            <a:r>
              <a:rPr lang="es-PE" sz="2000" b="1" dirty="0"/>
              <a:t>RIE:		</a:t>
            </a:r>
            <a:r>
              <a:rPr lang="es-PE" sz="2000" dirty="0"/>
              <a:t>Registro de Instituciones Educativas</a:t>
            </a:r>
          </a:p>
          <a:p>
            <a:pPr algn="just">
              <a:spcAft>
                <a:spcPts val="1200"/>
              </a:spcAft>
            </a:pPr>
            <a:r>
              <a:rPr lang="es-PE" sz="2000" b="1" dirty="0"/>
              <a:t>RSG:		</a:t>
            </a:r>
            <a:r>
              <a:rPr lang="es-PE" sz="2000" dirty="0"/>
              <a:t>Resolución de Secretaría General</a:t>
            </a:r>
          </a:p>
          <a:p>
            <a:pPr algn="just">
              <a:spcAft>
                <a:spcPts val="1200"/>
              </a:spcAft>
            </a:pPr>
            <a:r>
              <a:rPr lang="es-PE" sz="2000" b="1" dirty="0"/>
              <a:t>UE:		</a:t>
            </a:r>
            <a:r>
              <a:rPr lang="es-PE" sz="2000" dirty="0"/>
              <a:t>Unidad de Estadística del Minedu</a:t>
            </a:r>
          </a:p>
          <a:p>
            <a:pPr algn="just">
              <a:spcAft>
                <a:spcPts val="1200"/>
              </a:spcAft>
            </a:pPr>
            <a:r>
              <a:rPr lang="es-PE" sz="2000" b="1" dirty="0"/>
              <a:t>UGEL:		</a:t>
            </a:r>
            <a:r>
              <a:rPr lang="es-PE" sz="2000" dirty="0"/>
              <a:t>Unidad de Gestión Educativa Local</a:t>
            </a:r>
          </a:p>
        </p:txBody>
      </p:sp>
    </p:spTree>
    <p:extLst>
      <p:ext uri="{BB962C8B-B14F-4D97-AF65-F5344CB8AC3E}">
        <p14:creationId xmlns:p14="http://schemas.microsoft.com/office/powerpoint/2010/main" val="270703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77BF59-9285-42F0-9259-065762672E2F}"/>
              </a:ext>
            </a:extLst>
          </p:cNvPr>
          <p:cNvSpPr>
            <a:spLocks noGrp="1"/>
          </p:cNvSpPr>
          <p:nvPr>
            <p:ph idx="1"/>
          </p:nvPr>
        </p:nvSpPr>
        <p:spPr>
          <a:xfrm>
            <a:off x="-2" y="1154994"/>
            <a:ext cx="5340628" cy="5700057"/>
          </a:xfrm>
        </p:spPr>
        <p:txBody>
          <a:bodyPr>
            <a:normAutofit lnSpcReduction="10000"/>
          </a:bodyPr>
          <a:lstStyle/>
          <a:p>
            <a:pPr algn="just"/>
            <a:r>
              <a:rPr lang="es-PE" sz="3200" dirty="0"/>
              <a:t>Oficio de la UGEL a la DRE.</a:t>
            </a:r>
          </a:p>
          <a:p>
            <a:pPr marL="0" indent="0" algn="just">
              <a:buNone/>
            </a:pPr>
            <a:endParaRPr lang="es-PE" sz="3200" dirty="0"/>
          </a:p>
          <a:p>
            <a:pPr algn="just"/>
            <a:r>
              <a:rPr lang="es-PE" sz="3200" dirty="0"/>
              <a:t>Informe de identificación elaborado y firmado por el equipo RIE.</a:t>
            </a:r>
          </a:p>
          <a:p>
            <a:pPr marL="0" indent="0" algn="just">
              <a:buNone/>
            </a:pPr>
            <a:endParaRPr lang="es-PE" sz="3200" dirty="0"/>
          </a:p>
          <a:p>
            <a:pPr algn="just"/>
            <a:r>
              <a:rPr lang="es-PE" sz="3200" dirty="0"/>
              <a:t>Medio de almacenamiento de archivos digitales (CD, DVD, SD o USB) con la plantilla Excel y documentación de las IIEE identificadas.</a:t>
            </a:r>
          </a:p>
        </p:txBody>
      </p:sp>
      <p:pic>
        <p:nvPicPr>
          <p:cNvPr id="5" name="Gráfico 4" descr="Disco óptico">
            <a:extLst>
              <a:ext uri="{FF2B5EF4-FFF2-40B4-BE49-F238E27FC236}">
                <a16:creationId xmlns:a16="http://schemas.microsoft.com/office/drawing/2014/main" id="{F5A2532F-027F-4A86-A10A-6087C298EC5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6320" t="7067" r="6509" b="5763"/>
          <a:stretch/>
        </p:blipFill>
        <p:spPr>
          <a:xfrm>
            <a:off x="7226284" y="2099127"/>
            <a:ext cx="2231937" cy="2231937"/>
          </a:xfrm>
          <a:prstGeom prst="rect">
            <a:avLst/>
          </a:prstGeom>
        </p:spPr>
      </p:pic>
      <p:pic>
        <p:nvPicPr>
          <p:cNvPr id="7" name="Imagen 6">
            <a:extLst>
              <a:ext uri="{FF2B5EF4-FFF2-40B4-BE49-F238E27FC236}">
                <a16:creationId xmlns:a16="http://schemas.microsoft.com/office/drawing/2014/main" id="{B619ED27-2FB0-4F46-A9B8-3078C6906E89}"/>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735408" y="2017611"/>
            <a:ext cx="2231936" cy="2231936"/>
          </a:xfrm>
          <a:prstGeom prst="rect">
            <a:avLst/>
          </a:prstGeom>
        </p:spPr>
      </p:pic>
      <p:pic>
        <p:nvPicPr>
          <p:cNvPr id="6" name="Imagen 5">
            <a:extLst>
              <a:ext uri="{FF2B5EF4-FFF2-40B4-BE49-F238E27FC236}">
                <a16:creationId xmlns:a16="http://schemas.microsoft.com/office/drawing/2014/main" id="{5B496679-1C49-4EAA-9A4A-FCAEC766AC9A}"/>
              </a:ext>
            </a:extLst>
          </p:cNvPr>
          <p:cNvPicPr>
            <a:picLocks noChangeAspect="1"/>
          </p:cNvPicPr>
          <p:nvPr/>
        </p:nvPicPr>
        <p:blipFill rotWithShape="1">
          <a:blip r:embed="rId5"/>
          <a:srcRect l="68372" t="39299" r="2516" b="9122"/>
          <a:stretch/>
        </p:blipFill>
        <p:spPr>
          <a:xfrm>
            <a:off x="10405270" y="5077327"/>
            <a:ext cx="1786730" cy="1780674"/>
          </a:xfrm>
          <a:prstGeom prst="rect">
            <a:avLst/>
          </a:prstGeom>
        </p:spPr>
      </p:pic>
      <p:pic>
        <p:nvPicPr>
          <p:cNvPr id="8" name="Imagen 7">
            <a:extLst>
              <a:ext uri="{FF2B5EF4-FFF2-40B4-BE49-F238E27FC236}">
                <a16:creationId xmlns:a16="http://schemas.microsoft.com/office/drawing/2014/main" id="{6C5594B7-961D-4C59-A004-EA6607FC7A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9" name="Imagen 8">
            <a:extLst>
              <a:ext uri="{FF2B5EF4-FFF2-40B4-BE49-F238E27FC236}">
                <a16:creationId xmlns:a16="http://schemas.microsoft.com/office/drawing/2014/main" id="{1A98A0FE-A1BF-4313-A6A2-6C8A2ECDF0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2" name="Título 1">
            <a:extLst>
              <a:ext uri="{FF2B5EF4-FFF2-40B4-BE49-F238E27FC236}">
                <a16:creationId xmlns:a16="http://schemas.microsoft.com/office/drawing/2014/main" id="{AFD5D0C6-2E32-4972-8B6F-91017E7C29D2}"/>
              </a:ext>
            </a:extLst>
          </p:cNvPr>
          <p:cNvSpPr>
            <a:spLocks noGrp="1"/>
          </p:cNvSpPr>
          <p:nvPr>
            <p:ph type="title"/>
          </p:nvPr>
        </p:nvSpPr>
        <p:spPr>
          <a:xfrm>
            <a:off x="2160104" y="-96570"/>
            <a:ext cx="7440112" cy="1200329"/>
          </a:xfrm>
          <a:noFill/>
        </p:spPr>
        <p:txBody>
          <a:bodyPr wrap="square" rtlCol="0">
            <a:spAutoFit/>
          </a:bodyPr>
          <a:lstStyle/>
          <a:p>
            <a:pPr algn="ctr"/>
            <a:r>
              <a:rPr lang="es-PE" sz="4000" b="1" dirty="0">
                <a:solidFill>
                  <a:srgbClr val="0C53A7"/>
                </a:solidFill>
                <a:latin typeface="+mn-lt"/>
                <a:ea typeface="+mn-ea"/>
                <a:cs typeface="+mn-cs"/>
              </a:rPr>
              <a:t>Listados de IIEE identificadas - Contenido</a:t>
            </a:r>
          </a:p>
        </p:txBody>
      </p:sp>
      <p:sp>
        <p:nvSpPr>
          <p:cNvPr id="4" name="CuadroTexto 3">
            <a:extLst>
              <a:ext uri="{FF2B5EF4-FFF2-40B4-BE49-F238E27FC236}">
                <a16:creationId xmlns:a16="http://schemas.microsoft.com/office/drawing/2014/main" id="{66E92F82-055E-47AE-9453-9493E33A6968}"/>
              </a:ext>
            </a:extLst>
          </p:cNvPr>
          <p:cNvSpPr txBox="1"/>
          <p:nvPr/>
        </p:nvSpPr>
        <p:spPr>
          <a:xfrm>
            <a:off x="6324422" y="4412580"/>
            <a:ext cx="2964532" cy="707886"/>
          </a:xfrm>
          <a:prstGeom prst="rect">
            <a:avLst/>
          </a:prstGeom>
          <a:noFill/>
          <a:ln w="28575">
            <a:solidFill>
              <a:schemeClr val="tx1"/>
            </a:solidFill>
          </a:ln>
        </p:spPr>
        <p:txBody>
          <a:bodyPr wrap="square" rtlCol="0">
            <a:spAutoFit/>
          </a:bodyPr>
          <a:lstStyle/>
          <a:p>
            <a:pPr algn="ctr"/>
            <a:r>
              <a:rPr lang="es-PE" sz="4000" b="1" dirty="0">
                <a:solidFill>
                  <a:schemeClr val="accent5"/>
                </a:solidFill>
              </a:rPr>
              <a:t>UGEL</a:t>
            </a:r>
          </a:p>
        </p:txBody>
      </p:sp>
      <p:sp>
        <p:nvSpPr>
          <p:cNvPr id="10" name="CuadroTexto 9">
            <a:extLst>
              <a:ext uri="{FF2B5EF4-FFF2-40B4-BE49-F238E27FC236}">
                <a16:creationId xmlns:a16="http://schemas.microsoft.com/office/drawing/2014/main" id="{BB753CCE-4273-4466-8A40-F83739590920}"/>
              </a:ext>
            </a:extLst>
          </p:cNvPr>
          <p:cNvSpPr txBox="1"/>
          <p:nvPr/>
        </p:nvSpPr>
        <p:spPr>
          <a:xfrm>
            <a:off x="10756190" y="2767280"/>
            <a:ext cx="1420891" cy="1323439"/>
          </a:xfrm>
          <a:prstGeom prst="rect">
            <a:avLst/>
          </a:prstGeom>
          <a:noFill/>
        </p:spPr>
        <p:txBody>
          <a:bodyPr wrap="square" rtlCol="0">
            <a:spAutoFit/>
          </a:bodyPr>
          <a:lstStyle/>
          <a:p>
            <a:r>
              <a:rPr lang="es-PE" sz="4000" b="1" dirty="0">
                <a:solidFill>
                  <a:schemeClr val="accent5"/>
                </a:solidFill>
              </a:rPr>
              <a:t>DRE/ GRE</a:t>
            </a:r>
          </a:p>
        </p:txBody>
      </p:sp>
      <p:sp>
        <p:nvSpPr>
          <p:cNvPr id="11" name="Flecha: a la derecha 10">
            <a:extLst>
              <a:ext uri="{FF2B5EF4-FFF2-40B4-BE49-F238E27FC236}">
                <a16:creationId xmlns:a16="http://schemas.microsoft.com/office/drawing/2014/main" id="{FC1B1D39-5EE1-4D91-A4A9-9E15659F487D}"/>
              </a:ext>
            </a:extLst>
          </p:cNvPr>
          <p:cNvSpPr/>
          <p:nvPr/>
        </p:nvSpPr>
        <p:spPr>
          <a:xfrm>
            <a:off x="9514539" y="2560866"/>
            <a:ext cx="1194112" cy="1907741"/>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154533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agrama de flujo: multidocumento 17">
            <a:extLst>
              <a:ext uri="{FF2B5EF4-FFF2-40B4-BE49-F238E27FC236}">
                <a16:creationId xmlns:a16="http://schemas.microsoft.com/office/drawing/2014/main" id="{A9292ED5-4564-4031-A0DE-3D3271C44911}"/>
              </a:ext>
            </a:extLst>
          </p:cNvPr>
          <p:cNvSpPr/>
          <p:nvPr/>
        </p:nvSpPr>
        <p:spPr>
          <a:xfrm>
            <a:off x="7195391" y="1184221"/>
            <a:ext cx="4811080" cy="2937205"/>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Marcador de contenido 2">
            <a:extLst>
              <a:ext uri="{FF2B5EF4-FFF2-40B4-BE49-F238E27FC236}">
                <a16:creationId xmlns:a16="http://schemas.microsoft.com/office/drawing/2014/main" id="{5D77BF59-9285-42F0-9259-065762672E2F}"/>
              </a:ext>
            </a:extLst>
          </p:cNvPr>
          <p:cNvSpPr>
            <a:spLocks noGrp="1"/>
          </p:cNvSpPr>
          <p:nvPr>
            <p:ph idx="1"/>
          </p:nvPr>
        </p:nvSpPr>
        <p:spPr>
          <a:xfrm>
            <a:off x="-1" y="4588659"/>
            <a:ext cx="4144717" cy="2266392"/>
          </a:xfrm>
        </p:spPr>
        <p:txBody>
          <a:bodyPr>
            <a:normAutofit lnSpcReduction="10000"/>
          </a:bodyPr>
          <a:lstStyle/>
          <a:p>
            <a:pPr marL="0" indent="0" algn="ctr">
              <a:buNone/>
            </a:pPr>
            <a:r>
              <a:rPr lang="es-PE" sz="3200" b="1" dirty="0"/>
              <a:t>Plantilla Excel</a:t>
            </a:r>
          </a:p>
          <a:p>
            <a:pPr marL="0" indent="0" algn="just">
              <a:buNone/>
            </a:pPr>
            <a:r>
              <a:rPr lang="es-PE" sz="3200" dirty="0"/>
              <a:t>Archivo Excel conteniendo la información de las IIEE identificadas.</a:t>
            </a:r>
          </a:p>
        </p:txBody>
      </p:sp>
      <p:pic>
        <p:nvPicPr>
          <p:cNvPr id="5" name="Gráfico 4" descr="Disco óptico">
            <a:extLst>
              <a:ext uri="{FF2B5EF4-FFF2-40B4-BE49-F238E27FC236}">
                <a16:creationId xmlns:a16="http://schemas.microsoft.com/office/drawing/2014/main" id="{F5A2532F-027F-4A86-A10A-6087C298EC5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8325" t="9923" r="8628" b="10406"/>
          <a:stretch/>
        </p:blipFill>
        <p:spPr>
          <a:xfrm>
            <a:off x="4288096" y="1732766"/>
            <a:ext cx="2110075" cy="2024305"/>
          </a:xfrm>
          <a:prstGeom prst="rect">
            <a:avLst/>
          </a:prstGeom>
        </p:spPr>
      </p:pic>
      <p:pic>
        <p:nvPicPr>
          <p:cNvPr id="8" name="Imagen 7">
            <a:extLst>
              <a:ext uri="{FF2B5EF4-FFF2-40B4-BE49-F238E27FC236}">
                <a16:creationId xmlns:a16="http://schemas.microsoft.com/office/drawing/2014/main" id="{6C5594B7-961D-4C59-A004-EA6607FC7A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9" name="Imagen 8">
            <a:extLst>
              <a:ext uri="{FF2B5EF4-FFF2-40B4-BE49-F238E27FC236}">
                <a16:creationId xmlns:a16="http://schemas.microsoft.com/office/drawing/2014/main" id="{1A98A0FE-A1BF-4313-A6A2-6C8A2ECDF00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2" name="Título 1">
            <a:extLst>
              <a:ext uri="{FF2B5EF4-FFF2-40B4-BE49-F238E27FC236}">
                <a16:creationId xmlns:a16="http://schemas.microsoft.com/office/drawing/2014/main" id="{AFD5D0C6-2E32-4972-8B6F-91017E7C29D2}"/>
              </a:ext>
            </a:extLst>
          </p:cNvPr>
          <p:cNvSpPr>
            <a:spLocks noGrp="1"/>
          </p:cNvSpPr>
          <p:nvPr>
            <p:ph type="title"/>
          </p:nvPr>
        </p:nvSpPr>
        <p:spPr>
          <a:xfrm>
            <a:off x="1427941" y="-17058"/>
            <a:ext cx="8600191" cy="1200329"/>
          </a:xfrm>
          <a:noFill/>
        </p:spPr>
        <p:txBody>
          <a:bodyPr wrap="square" rtlCol="0">
            <a:spAutoFit/>
          </a:bodyPr>
          <a:lstStyle/>
          <a:p>
            <a:pPr algn="ctr"/>
            <a:r>
              <a:rPr lang="es-PE" sz="4000" b="1" dirty="0">
                <a:solidFill>
                  <a:srgbClr val="0C53A7"/>
                </a:solidFill>
                <a:latin typeface="+mn-lt"/>
                <a:ea typeface="+mn-ea"/>
                <a:cs typeface="+mn-cs"/>
              </a:rPr>
              <a:t>Contenido del medio de almacenamiento digital</a:t>
            </a:r>
          </a:p>
        </p:txBody>
      </p:sp>
      <p:pic>
        <p:nvPicPr>
          <p:cNvPr id="15" name="Imagen 14" descr="Imagen que contiene señal, texto&#10;&#10;Descripción generada con confianza muy alta">
            <a:extLst>
              <a:ext uri="{FF2B5EF4-FFF2-40B4-BE49-F238E27FC236}">
                <a16:creationId xmlns:a16="http://schemas.microsoft.com/office/drawing/2014/main" id="{46F8B74A-D573-4501-88F5-3225DD24D6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7941" y="1667938"/>
            <a:ext cx="2061411" cy="2024305"/>
          </a:xfrm>
          <a:prstGeom prst="rect">
            <a:avLst/>
          </a:prstGeom>
        </p:spPr>
      </p:pic>
      <p:sp>
        <p:nvSpPr>
          <p:cNvPr id="19" name="Marcador de contenido 2">
            <a:extLst>
              <a:ext uri="{FF2B5EF4-FFF2-40B4-BE49-F238E27FC236}">
                <a16:creationId xmlns:a16="http://schemas.microsoft.com/office/drawing/2014/main" id="{BF099AD7-B777-4961-8D01-69E0D2628A1F}"/>
              </a:ext>
            </a:extLst>
          </p:cNvPr>
          <p:cNvSpPr txBox="1">
            <a:spLocks/>
          </p:cNvSpPr>
          <p:nvPr/>
        </p:nvSpPr>
        <p:spPr>
          <a:xfrm>
            <a:off x="6540027" y="4588659"/>
            <a:ext cx="5651974" cy="23117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PE" sz="3200" b="1" dirty="0"/>
              <a:t>Documentos </a:t>
            </a:r>
            <a:r>
              <a:rPr lang="es-PE" sz="3200" b="1" dirty="0" err="1"/>
              <a:t>sustentarios</a:t>
            </a:r>
            <a:r>
              <a:rPr lang="es-PE" sz="3200" b="1" dirty="0"/>
              <a:t> en su versión digital</a:t>
            </a:r>
          </a:p>
          <a:p>
            <a:pPr marL="0" indent="0" algn="just">
              <a:buNone/>
            </a:pPr>
            <a:r>
              <a:rPr lang="es-PE" sz="3200" dirty="0"/>
              <a:t>Versiones digitales (escaneado) de los actos resolutivos o documentos </a:t>
            </a:r>
            <a:r>
              <a:rPr lang="es-PE" sz="3200" dirty="0" err="1"/>
              <a:t>sustentarios</a:t>
            </a:r>
            <a:r>
              <a:rPr lang="es-PE" sz="3200" dirty="0"/>
              <a:t>.</a:t>
            </a:r>
          </a:p>
        </p:txBody>
      </p:sp>
      <p:pic>
        <p:nvPicPr>
          <p:cNvPr id="25" name="Imagen 24" descr="Imagen que contiene señal&#10;&#10;Descripción generada con confianza alta">
            <a:extLst>
              <a:ext uri="{FF2B5EF4-FFF2-40B4-BE49-F238E27FC236}">
                <a16:creationId xmlns:a16="http://schemas.microsoft.com/office/drawing/2014/main" id="{6A964B7E-F76A-4D6F-B283-D0FE8AEE77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36733" y="1835243"/>
            <a:ext cx="748653" cy="800508"/>
          </a:xfrm>
          <a:prstGeom prst="rect">
            <a:avLst/>
          </a:prstGeom>
        </p:spPr>
      </p:pic>
      <p:pic>
        <p:nvPicPr>
          <p:cNvPr id="26" name="Imagen 25" descr="Imagen que contiene señal&#10;&#10;Descripción generada con confianza alta">
            <a:extLst>
              <a:ext uri="{FF2B5EF4-FFF2-40B4-BE49-F238E27FC236}">
                <a16:creationId xmlns:a16="http://schemas.microsoft.com/office/drawing/2014/main" id="{D4258CB1-A88B-4580-9EF2-309201B58B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8831" y="1835243"/>
            <a:ext cx="748653" cy="800508"/>
          </a:xfrm>
          <a:prstGeom prst="rect">
            <a:avLst/>
          </a:prstGeom>
        </p:spPr>
      </p:pic>
      <p:pic>
        <p:nvPicPr>
          <p:cNvPr id="27" name="Imagen 26" descr="Imagen que contiene señal&#10;&#10;Descripción generada con confianza alta">
            <a:extLst>
              <a:ext uri="{FF2B5EF4-FFF2-40B4-BE49-F238E27FC236}">
                <a16:creationId xmlns:a16="http://schemas.microsoft.com/office/drawing/2014/main" id="{AAAE77B6-B214-435B-A9D8-1A518027674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80929" y="1835243"/>
            <a:ext cx="748653" cy="800508"/>
          </a:xfrm>
          <a:prstGeom prst="rect">
            <a:avLst/>
          </a:prstGeom>
        </p:spPr>
      </p:pic>
      <p:pic>
        <p:nvPicPr>
          <p:cNvPr id="28" name="Imagen 27" descr="Imagen que contiene señal&#10;&#10;Descripción generada con confianza alta">
            <a:extLst>
              <a:ext uri="{FF2B5EF4-FFF2-40B4-BE49-F238E27FC236}">
                <a16:creationId xmlns:a16="http://schemas.microsoft.com/office/drawing/2014/main" id="{A46816A5-9D3D-438C-A28E-89A332C00B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53939" y="1835243"/>
            <a:ext cx="748653" cy="800508"/>
          </a:xfrm>
          <a:prstGeom prst="rect">
            <a:avLst/>
          </a:prstGeom>
        </p:spPr>
      </p:pic>
      <p:pic>
        <p:nvPicPr>
          <p:cNvPr id="29" name="Imagen 28" descr="Imagen que contiene señal&#10;&#10;Descripción generada con confianza alta">
            <a:extLst>
              <a:ext uri="{FF2B5EF4-FFF2-40B4-BE49-F238E27FC236}">
                <a16:creationId xmlns:a16="http://schemas.microsoft.com/office/drawing/2014/main" id="{09991B74-0D47-4E10-AB42-86B4875A183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85133" y="2818543"/>
            <a:ext cx="748653" cy="800508"/>
          </a:xfrm>
          <a:prstGeom prst="rect">
            <a:avLst/>
          </a:prstGeom>
        </p:spPr>
      </p:pic>
      <p:pic>
        <p:nvPicPr>
          <p:cNvPr id="30" name="Imagen 29" descr="Imagen que contiene señal&#10;&#10;Descripción generada con confianza alta">
            <a:extLst>
              <a:ext uri="{FF2B5EF4-FFF2-40B4-BE49-F238E27FC236}">
                <a16:creationId xmlns:a16="http://schemas.microsoft.com/office/drawing/2014/main" id="{9C1C881A-E1F5-4D22-87F8-CCCF4F786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3157" y="2818543"/>
            <a:ext cx="748653" cy="800508"/>
          </a:xfrm>
          <a:prstGeom prst="rect">
            <a:avLst/>
          </a:prstGeom>
        </p:spPr>
      </p:pic>
      <p:pic>
        <p:nvPicPr>
          <p:cNvPr id="31" name="Imagen 30" descr="Imagen que contiene señal&#10;&#10;Descripción generada con confianza alta">
            <a:extLst>
              <a:ext uri="{FF2B5EF4-FFF2-40B4-BE49-F238E27FC236}">
                <a16:creationId xmlns:a16="http://schemas.microsoft.com/office/drawing/2014/main" id="{2865CDFF-2E51-4D76-9118-F2F6C981216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81181" y="2818543"/>
            <a:ext cx="748653" cy="800508"/>
          </a:xfrm>
          <a:prstGeom prst="rect">
            <a:avLst/>
          </a:prstGeom>
        </p:spPr>
      </p:pic>
      <p:sp>
        <p:nvSpPr>
          <p:cNvPr id="33" name="Abrir llave 32">
            <a:extLst>
              <a:ext uri="{FF2B5EF4-FFF2-40B4-BE49-F238E27FC236}">
                <a16:creationId xmlns:a16="http://schemas.microsoft.com/office/drawing/2014/main" id="{8DA0AF22-C246-41EB-AD41-E6A67DB5A87E}"/>
              </a:ext>
            </a:extLst>
          </p:cNvPr>
          <p:cNvSpPr/>
          <p:nvPr/>
        </p:nvSpPr>
        <p:spPr>
          <a:xfrm>
            <a:off x="6540027" y="1183076"/>
            <a:ext cx="503045" cy="312368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34" name="Abrir llave 33">
            <a:extLst>
              <a:ext uri="{FF2B5EF4-FFF2-40B4-BE49-F238E27FC236}">
                <a16:creationId xmlns:a16="http://schemas.microsoft.com/office/drawing/2014/main" id="{11A30000-ACD8-41D4-B8DE-D65DB38698E2}"/>
              </a:ext>
            </a:extLst>
          </p:cNvPr>
          <p:cNvSpPr/>
          <p:nvPr/>
        </p:nvSpPr>
        <p:spPr>
          <a:xfrm flipH="1">
            <a:off x="3738723" y="1183076"/>
            <a:ext cx="405993" cy="3123686"/>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4" name="CuadroTexto 3">
            <a:extLst>
              <a:ext uri="{FF2B5EF4-FFF2-40B4-BE49-F238E27FC236}">
                <a16:creationId xmlns:a16="http://schemas.microsoft.com/office/drawing/2014/main" id="{6E12D3D8-0BA7-4370-B8E4-F01A4BC48B88}"/>
              </a:ext>
            </a:extLst>
          </p:cNvPr>
          <p:cNvSpPr txBox="1"/>
          <p:nvPr/>
        </p:nvSpPr>
        <p:spPr>
          <a:xfrm>
            <a:off x="4465983" y="4890052"/>
            <a:ext cx="1630017" cy="1200329"/>
          </a:xfrm>
          <a:prstGeom prst="rect">
            <a:avLst/>
          </a:prstGeom>
          <a:noFill/>
        </p:spPr>
        <p:txBody>
          <a:bodyPr wrap="square" rtlCol="0">
            <a:spAutoFit/>
          </a:bodyPr>
          <a:lstStyle/>
          <a:p>
            <a:r>
              <a:rPr lang="es-PE" dirty="0">
                <a:solidFill>
                  <a:srgbClr val="FF0000"/>
                </a:solidFill>
              </a:rPr>
              <a:t>Colocar como deben venir el escaneo de las resoluciones</a:t>
            </a:r>
          </a:p>
        </p:txBody>
      </p:sp>
    </p:spTree>
    <p:extLst>
      <p:ext uri="{BB962C8B-B14F-4D97-AF65-F5344CB8AC3E}">
        <p14:creationId xmlns:p14="http://schemas.microsoft.com/office/powerpoint/2010/main" val="383643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5594B7-961D-4C59-A004-EA6607FC7A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9" name="Imagen 8">
            <a:extLst>
              <a:ext uri="{FF2B5EF4-FFF2-40B4-BE49-F238E27FC236}">
                <a16:creationId xmlns:a16="http://schemas.microsoft.com/office/drawing/2014/main" id="{1A98A0FE-A1BF-4313-A6A2-6C8A2ECD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2" name="Título 1">
            <a:extLst>
              <a:ext uri="{FF2B5EF4-FFF2-40B4-BE49-F238E27FC236}">
                <a16:creationId xmlns:a16="http://schemas.microsoft.com/office/drawing/2014/main" id="{AFD5D0C6-2E32-4972-8B6F-91017E7C29D2}"/>
              </a:ext>
            </a:extLst>
          </p:cNvPr>
          <p:cNvSpPr>
            <a:spLocks noGrp="1"/>
          </p:cNvSpPr>
          <p:nvPr>
            <p:ph type="title"/>
          </p:nvPr>
        </p:nvSpPr>
        <p:spPr>
          <a:xfrm>
            <a:off x="1427941" y="-17058"/>
            <a:ext cx="8723224" cy="1200329"/>
          </a:xfrm>
          <a:noFill/>
        </p:spPr>
        <p:txBody>
          <a:bodyPr wrap="square" rtlCol="0">
            <a:spAutoFit/>
          </a:bodyPr>
          <a:lstStyle/>
          <a:p>
            <a:pPr algn="ctr"/>
            <a:r>
              <a:rPr lang="es-PE" sz="4000" b="1" dirty="0">
                <a:solidFill>
                  <a:srgbClr val="0C53A7"/>
                </a:solidFill>
                <a:latin typeface="+mn-lt"/>
                <a:ea typeface="+mn-ea"/>
                <a:cs typeface="+mn-cs"/>
              </a:rPr>
              <a:t>Versión digital de los documentos normativos</a:t>
            </a:r>
          </a:p>
        </p:txBody>
      </p:sp>
      <p:sp>
        <p:nvSpPr>
          <p:cNvPr id="19" name="Marcador de contenido 2">
            <a:extLst>
              <a:ext uri="{FF2B5EF4-FFF2-40B4-BE49-F238E27FC236}">
                <a16:creationId xmlns:a16="http://schemas.microsoft.com/office/drawing/2014/main" id="{BF099AD7-B777-4961-8D01-69E0D2628A1F}"/>
              </a:ext>
            </a:extLst>
          </p:cNvPr>
          <p:cNvSpPr txBox="1">
            <a:spLocks/>
          </p:cNvSpPr>
          <p:nvPr/>
        </p:nvSpPr>
        <p:spPr>
          <a:xfrm>
            <a:off x="116783" y="1323700"/>
            <a:ext cx="6711612" cy="55343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PE" sz="3000" dirty="0"/>
              <a:t>Los archivos deben guardarse en </a:t>
            </a:r>
            <a:r>
              <a:rPr lang="es-PE" sz="3000" b="1" dirty="0"/>
              <a:t>formato </a:t>
            </a:r>
            <a:r>
              <a:rPr lang="es-PE" sz="3000" b="1" dirty="0" err="1"/>
              <a:t>pdf</a:t>
            </a:r>
            <a:r>
              <a:rPr lang="es-PE" sz="3000" dirty="0"/>
              <a:t>.</a:t>
            </a:r>
          </a:p>
          <a:p>
            <a:pPr algn="just"/>
            <a:r>
              <a:rPr lang="es-PE" sz="3000" dirty="0"/>
              <a:t>Se mantendrá el </a:t>
            </a:r>
            <a:r>
              <a:rPr lang="es-PE" sz="3000" b="1" dirty="0"/>
              <a:t>tamaño original </a:t>
            </a:r>
            <a:r>
              <a:rPr lang="es-PE" sz="3000" dirty="0"/>
              <a:t>del documento. No se hará reducciones.</a:t>
            </a:r>
          </a:p>
          <a:p>
            <a:pPr algn="just"/>
            <a:r>
              <a:rPr lang="es-PE" sz="3000" dirty="0"/>
              <a:t>La resolución de la versión digital debe garantizar que la información consignada sea </a:t>
            </a:r>
            <a:r>
              <a:rPr lang="es-PE" sz="3000" b="1" dirty="0"/>
              <a:t>legible</a:t>
            </a:r>
            <a:r>
              <a:rPr lang="es-PE" sz="3000" dirty="0"/>
              <a:t>.</a:t>
            </a:r>
          </a:p>
          <a:p>
            <a:pPr algn="just"/>
            <a:r>
              <a:rPr lang="es-PE" sz="3000" dirty="0"/>
              <a:t>Cuando el documento o acto resolutivo contenga </a:t>
            </a:r>
            <a:r>
              <a:rPr lang="es-PE" sz="3000" b="1" dirty="0"/>
              <a:t>varias páginas</a:t>
            </a:r>
            <a:r>
              <a:rPr lang="es-PE" sz="3000" dirty="0"/>
              <a:t>, todas deberán guardarse </a:t>
            </a:r>
            <a:r>
              <a:rPr lang="es-PE" sz="3000" b="1" dirty="0"/>
              <a:t>en un solo archivo</a:t>
            </a:r>
            <a:r>
              <a:rPr lang="es-PE" sz="3000" dirty="0"/>
              <a:t>.</a:t>
            </a:r>
          </a:p>
          <a:p>
            <a:pPr algn="just"/>
            <a:r>
              <a:rPr lang="es-PE" sz="3000" dirty="0"/>
              <a:t>Para documentos antiguos se recomienda </a:t>
            </a:r>
            <a:r>
              <a:rPr lang="es-PE" sz="3000" b="1" dirty="0"/>
              <a:t>usar una cámara digital </a:t>
            </a:r>
            <a:r>
              <a:rPr lang="es-PE" sz="3000" dirty="0"/>
              <a:t>para tomar la imagen con una.</a:t>
            </a:r>
          </a:p>
          <a:p>
            <a:pPr algn="just"/>
            <a:endParaRPr lang="es-PE" sz="3000" dirty="0"/>
          </a:p>
          <a:p>
            <a:pPr marL="0" indent="0" algn="just">
              <a:buNone/>
            </a:pPr>
            <a:endParaRPr lang="es-PE" sz="3000" dirty="0"/>
          </a:p>
        </p:txBody>
      </p:sp>
      <p:pic>
        <p:nvPicPr>
          <p:cNvPr id="4" name="Imagen 3">
            <a:extLst>
              <a:ext uri="{FF2B5EF4-FFF2-40B4-BE49-F238E27FC236}">
                <a16:creationId xmlns:a16="http://schemas.microsoft.com/office/drawing/2014/main" id="{0994389A-DE90-428F-9794-860A8DDB4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9274" y="719141"/>
            <a:ext cx="2533331" cy="2533331"/>
          </a:xfrm>
          <a:prstGeom prst="rect">
            <a:avLst/>
          </a:prstGeom>
        </p:spPr>
      </p:pic>
      <p:pic>
        <p:nvPicPr>
          <p:cNvPr id="16" name="Imagen 15" descr="Imagen que contiene texto&#10;&#10;Descripción generada con confianza muy alta">
            <a:extLst>
              <a:ext uri="{FF2B5EF4-FFF2-40B4-BE49-F238E27FC236}">
                <a16:creationId xmlns:a16="http://schemas.microsoft.com/office/drawing/2014/main" id="{F966E006-744A-4E2C-A535-0788B7E10C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68286" y="3637598"/>
            <a:ext cx="2218482" cy="2957977"/>
          </a:xfrm>
          <a:prstGeom prst="rect">
            <a:avLst/>
          </a:prstGeom>
        </p:spPr>
      </p:pic>
      <p:pic>
        <p:nvPicPr>
          <p:cNvPr id="6" name="Imagen 5">
            <a:extLst>
              <a:ext uri="{FF2B5EF4-FFF2-40B4-BE49-F238E27FC236}">
                <a16:creationId xmlns:a16="http://schemas.microsoft.com/office/drawing/2014/main" id="{40CD8A57-DBAC-4333-8CF7-91660FB14972}"/>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224297" y="1639925"/>
            <a:ext cx="1789075" cy="1789075"/>
          </a:xfrm>
          <a:prstGeom prst="rect">
            <a:avLst/>
          </a:prstGeom>
        </p:spPr>
      </p:pic>
      <p:pic>
        <p:nvPicPr>
          <p:cNvPr id="1026" name="Picture 2" descr="Resultado de imagen para pdf">
            <a:extLst>
              <a:ext uri="{FF2B5EF4-FFF2-40B4-BE49-F238E27FC236}">
                <a16:creationId xmlns:a16="http://schemas.microsoft.com/office/drawing/2014/main" id="{806FC233-4695-4A78-8029-B6DF7D97982D}"/>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84396" y="3497944"/>
            <a:ext cx="927146" cy="927146"/>
          </a:xfrm>
          <a:prstGeom prst="rect">
            <a:avLst/>
          </a:prstGeom>
          <a:noFill/>
        </p:spPr>
      </p:pic>
    </p:spTree>
    <p:extLst>
      <p:ext uri="{BB962C8B-B14F-4D97-AF65-F5344CB8AC3E}">
        <p14:creationId xmlns:p14="http://schemas.microsoft.com/office/powerpoint/2010/main" val="521045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C5594B7-961D-4C59-A004-EA6607FC7A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9" name="Imagen 8">
            <a:extLst>
              <a:ext uri="{FF2B5EF4-FFF2-40B4-BE49-F238E27FC236}">
                <a16:creationId xmlns:a16="http://schemas.microsoft.com/office/drawing/2014/main" id="{1A98A0FE-A1BF-4313-A6A2-6C8A2ECDF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2" name="Título 1">
            <a:extLst>
              <a:ext uri="{FF2B5EF4-FFF2-40B4-BE49-F238E27FC236}">
                <a16:creationId xmlns:a16="http://schemas.microsoft.com/office/drawing/2014/main" id="{AFD5D0C6-2E32-4972-8B6F-91017E7C29D2}"/>
              </a:ext>
            </a:extLst>
          </p:cNvPr>
          <p:cNvSpPr>
            <a:spLocks noGrp="1"/>
          </p:cNvSpPr>
          <p:nvPr>
            <p:ph type="title"/>
          </p:nvPr>
        </p:nvSpPr>
        <p:spPr>
          <a:xfrm>
            <a:off x="1427941" y="259941"/>
            <a:ext cx="8600191" cy="646331"/>
          </a:xfrm>
          <a:noFill/>
        </p:spPr>
        <p:txBody>
          <a:bodyPr wrap="square" rtlCol="0">
            <a:spAutoFit/>
          </a:bodyPr>
          <a:lstStyle/>
          <a:p>
            <a:pPr algn="ctr"/>
            <a:r>
              <a:rPr lang="es-PE" sz="4000" b="1" dirty="0">
                <a:solidFill>
                  <a:srgbClr val="0C53A7"/>
                </a:solidFill>
                <a:latin typeface="+mn-lt"/>
                <a:ea typeface="+mn-ea"/>
                <a:cs typeface="+mn-cs"/>
              </a:rPr>
              <a:t>Rotulado de archivos</a:t>
            </a:r>
          </a:p>
        </p:txBody>
      </p:sp>
      <p:sp>
        <p:nvSpPr>
          <p:cNvPr id="19" name="Marcador de contenido 2">
            <a:extLst>
              <a:ext uri="{FF2B5EF4-FFF2-40B4-BE49-F238E27FC236}">
                <a16:creationId xmlns:a16="http://schemas.microsoft.com/office/drawing/2014/main" id="{BF099AD7-B777-4961-8D01-69E0D2628A1F}"/>
              </a:ext>
            </a:extLst>
          </p:cNvPr>
          <p:cNvSpPr txBox="1">
            <a:spLocks/>
          </p:cNvSpPr>
          <p:nvPr/>
        </p:nvSpPr>
        <p:spPr>
          <a:xfrm>
            <a:off x="6610350" y="1523064"/>
            <a:ext cx="5334000" cy="45993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3000" dirty="0"/>
              <a:t>Los documentos </a:t>
            </a:r>
            <a:r>
              <a:rPr lang="es-PE" sz="3000" dirty="0" err="1"/>
              <a:t>sustentarios</a:t>
            </a:r>
            <a:r>
              <a:rPr lang="es-PE" sz="3000" dirty="0"/>
              <a:t> en su versión digital que se envíen en el medio digital de almacenamiento se rotularán usando </a:t>
            </a:r>
            <a:r>
              <a:rPr lang="es-PE" sz="3000" b="1" dirty="0"/>
              <a:t>el código temporal de IE asignado</a:t>
            </a:r>
            <a:r>
              <a:rPr lang="es-PE" sz="3000" dirty="0"/>
              <a:t> por la UE (</a:t>
            </a:r>
            <a:r>
              <a:rPr lang="es-PE" sz="3000" dirty="0" err="1"/>
              <a:t>Cod_ied_N</a:t>
            </a:r>
            <a:r>
              <a:rPr lang="es-PE" sz="3000" dirty="0"/>
              <a:t>) seguido del </a:t>
            </a:r>
            <a:r>
              <a:rPr lang="es-PE" sz="3000" b="1" dirty="0"/>
              <a:t>evento registral </a:t>
            </a:r>
            <a:r>
              <a:rPr lang="es-PE" sz="3000" dirty="0"/>
              <a:t>que es motivo de la resolución.</a:t>
            </a:r>
          </a:p>
        </p:txBody>
      </p:sp>
      <p:pic>
        <p:nvPicPr>
          <p:cNvPr id="25" name="Imagen 24" descr="Imagen que contiene señal&#10;&#10;Descripción generada con confianza alta">
            <a:extLst>
              <a:ext uri="{FF2B5EF4-FFF2-40B4-BE49-F238E27FC236}">
                <a16:creationId xmlns:a16="http://schemas.microsoft.com/office/drawing/2014/main" id="{6A964B7E-F76A-4D6F-B283-D0FE8AEE77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71" y="1184221"/>
            <a:ext cx="748653" cy="800508"/>
          </a:xfrm>
          <a:prstGeom prst="rect">
            <a:avLst/>
          </a:prstGeom>
        </p:spPr>
      </p:pic>
      <p:pic>
        <p:nvPicPr>
          <p:cNvPr id="26" name="Imagen 25" descr="Imagen que contiene señal&#10;&#10;Descripción generada con confianza alta">
            <a:extLst>
              <a:ext uri="{FF2B5EF4-FFF2-40B4-BE49-F238E27FC236}">
                <a16:creationId xmlns:a16="http://schemas.microsoft.com/office/drawing/2014/main" id="{D4258CB1-A88B-4580-9EF2-309201B58B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70" y="2339716"/>
            <a:ext cx="748653" cy="800508"/>
          </a:xfrm>
          <a:prstGeom prst="rect">
            <a:avLst/>
          </a:prstGeom>
        </p:spPr>
      </p:pic>
      <p:pic>
        <p:nvPicPr>
          <p:cNvPr id="27" name="Imagen 26" descr="Imagen que contiene señal&#10;&#10;Descripción generada con confianza alta">
            <a:extLst>
              <a:ext uri="{FF2B5EF4-FFF2-40B4-BE49-F238E27FC236}">
                <a16:creationId xmlns:a16="http://schemas.microsoft.com/office/drawing/2014/main" id="{AAAE77B6-B214-435B-A9D8-1A51802767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69" y="3495211"/>
            <a:ext cx="748653" cy="800508"/>
          </a:xfrm>
          <a:prstGeom prst="rect">
            <a:avLst/>
          </a:prstGeom>
        </p:spPr>
      </p:pic>
      <p:pic>
        <p:nvPicPr>
          <p:cNvPr id="29" name="Imagen 28" descr="Imagen que contiene señal&#10;&#10;Descripción generada con confianza alta">
            <a:extLst>
              <a:ext uri="{FF2B5EF4-FFF2-40B4-BE49-F238E27FC236}">
                <a16:creationId xmlns:a16="http://schemas.microsoft.com/office/drawing/2014/main" id="{09991B74-0D47-4E10-AB42-86B4875A1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068" y="4650706"/>
            <a:ext cx="748653" cy="800508"/>
          </a:xfrm>
          <a:prstGeom prst="rect">
            <a:avLst/>
          </a:prstGeom>
        </p:spPr>
      </p:pic>
      <p:sp>
        <p:nvSpPr>
          <p:cNvPr id="7" name="CuadroTexto 6">
            <a:extLst>
              <a:ext uri="{FF2B5EF4-FFF2-40B4-BE49-F238E27FC236}">
                <a16:creationId xmlns:a16="http://schemas.microsoft.com/office/drawing/2014/main" id="{0BF2B1E3-152C-486D-B502-6AA21A5B1FE0}"/>
              </a:ext>
            </a:extLst>
          </p:cNvPr>
          <p:cNvSpPr txBox="1"/>
          <p:nvPr/>
        </p:nvSpPr>
        <p:spPr>
          <a:xfrm>
            <a:off x="1525067" y="1523064"/>
            <a:ext cx="4723334" cy="492443"/>
          </a:xfrm>
          <a:prstGeom prst="rect">
            <a:avLst/>
          </a:prstGeom>
          <a:noFill/>
          <a:ln>
            <a:solidFill>
              <a:schemeClr val="tx1"/>
            </a:solidFill>
          </a:ln>
        </p:spPr>
        <p:txBody>
          <a:bodyPr wrap="square" rtlCol="0">
            <a:spAutoFit/>
          </a:bodyPr>
          <a:lstStyle/>
          <a:p>
            <a:r>
              <a:rPr lang="es-PE" sz="2600" dirty="0" err="1">
                <a:highlight>
                  <a:srgbClr val="D2DEEF"/>
                </a:highlight>
              </a:rPr>
              <a:t>Cod_ied_N</a:t>
            </a:r>
            <a:r>
              <a:rPr lang="es-PE" sz="2600" dirty="0">
                <a:highlight>
                  <a:srgbClr val="D2DEEF"/>
                </a:highlight>
              </a:rPr>
              <a:t> + Evento Registral</a:t>
            </a:r>
          </a:p>
        </p:txBody>
      </p:sp>
      <p:sp>
        <p:nvSpPr>
          <p:cNvPr id="22" name="CuadroTexto 21">
            <a:extLst>
              <a:ext uri="{FF2B5EF4-FFF2-40B4-BE49-F238E27FC236}">
                <a16:creationId xmlns:a16="http://schemas.microsoft.com/office/drawing/2014/main" id="{DF4E6E31-C23C-4A49-A541-62785382B832}"/>
              </a:ext>
            </a:extLst>
          </p:cNvPr>
          <p:cNvSpPr txBox="1"/>
          <p:nvPr/>
        </p:nvSpPr>
        <p:spPr>
          <a:xfrm>
            <a:off x="1525066" y="2678559"/>
            <a:ext cx="4723334" cy="492443"/>
          </a:xfrm>
          <a:prstGeom prst="rect">
            <a:avLst/>
          </a:prstGeom>
          <a:noFill/>
          <a:ln>
            <a:noFill/>
          </a:ln>
        </p:spPr>
        <p:txBody>
          <a:bodyPr wrap="square" rtlCol="0">
            <a:spAutoFit/>
          </a:bodyPr>
          <a:lstStyle/>
          <a:p>
            <a:r>
              <a:rPr lang="es-PE" sz="2600" dirty="0"/>
              <a:t>04187563 Apertura de IE</a:t>
            </a:r>
          </a:p>
        </p:txBody>
      </p:sp>
      <p:sp>
        <p:nvSpPr>
          <p:cNvPr id="23" name="CuadroTexto 22">
            <a:extLst>
              <a:ext uri="{FF2B5EF4-FFF2-40B4-BE49-F238E27FC236}">
                <a16:creationId xmlns:a16="http://schemas.microsoft.com/office/drawing/2014/main" id="{E4FA5B34-7CFC-4031-A1F7-91D579877897}"/>
              </a:ext>
            </a:extLst>
          </p:cNvPr>
          <p:cNvSpPr txBox="1"/>
          <p:nvPr/>
        </p:nvSpPr>
        <p:spPr>
          <a:xfrm>
            <a:off x="1525066" y="3834054"/>
            <a:ext cx="4723334" cy="492443"/>
          </a:xfrm>
          <a:prstGeom prst="rect">
            <a:avLst/>
          </a:prstGeom>
          <a:noFill/>
          <a:ln>
            <a:noFill/>
          </a:ln>
        </p:spPr>
        <p:txBody>
          <a:bodyPr wrap="square" rtlCol="0">
            <a:spAutoFit/>
          </a:bodyPr>
          <a:lstStyle/>
          <a:p>
            <a:r>
              <a:rPr lang="es-PE" sz="2600" dirty="0"/>
              <a:t>04187563 Ampliación de servicio</a:t>
            </a:r>
          </a:p>
        </p:txBody>
      </p:sp>
      <p:sp>
        <p:nvSpPr>
          <p:cNvPr id="24" name="CuadroTexto 23">
            <a:extLst>
              <a:ext uri="{FF2B5EF4-FFF2-40B4-BE49-F238E27FC236}">
                <a16:creationId xmlns:a16="http://schemas.microsoft.com/office/drawing/2014/main" id="{DC086407-D1ED-4E3B-83D3-F8CFACFFE79C}"/>
              </a:ext>
            </a:extLst>
          </p:cNvPr>
          <p:cNvSpPr txBox="1"/>
          <p:nvPr/>
        </p:nvSpPr>
        <p:spPr>
          <a:xfrm>
            <a:off x="1525066" y="4989549"/>
            <a:ext cx="4723334" cy="492443"/>
          </a:xfrm>
          <a:prstGeom prst="rect">
            <a:avLst/>
          </a:prstGeom>
          <a:noFill/>
          <a:ln>
            <a:noFill/>
          </a:ln>
        </p:spPr>
        <p:txBody>
          <a:bodyPr wrap="square" rtlCol="0">
            <a:spAutoFit/>
          </a:bodyPr>
          <a:lstStyle/>
          <a:p>
            <a:r>
              <a:rPr lang="es-PE" sz="2600" dirty="0"/>
              <a:t>04187563 Cambio de director</a:t>
            </a:r>
          </a:p>
        </p:txBody>
      </p:sp>
    </p:spTree>
    <p:extLst>
      <p:ext uri="{BB962C8B-B14F-4D97-AF65-F5344CB8AC3E}">
        <p14:creationId xmlns:p14="http://schemas.microsoft.com/office/powerpoint/2010/main" val="101042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D77BF59-9285-42F0-9259-065762672E2F}"/>
              </a:ext>
            </a:extLst>
          </p:cNvPr>
          <p:cNvSpPr>
            <a:spLocks noGrp="1"/>
          </p:cNvSpPr>
          <p:nvPr>
            <p:ph idx="1"/>
          </p:nvPr>
        </p:nvSpPr>
        <p:spPr>
          <a:xfrm>
            <a:off x="-1" y="1338470"/>
            <a:ext cx="7063410" cy="5410564"/>
          </a:xfrm>
        </p:spPr>
        <p:txBody>
          <a:bodyPr>
            <a:noAutofit/>
          </a:bodyPr>
          <a:lstStyle/>
          <a:p>
            <a:pPr algn="just"/>
            <a:r>
              <a:rPr lang="es-PE" sz="3000" dirty="0"/>
              <a:t>El equipo de implementación del RIE deberá firmar todas las hojas del informe, incluido el anexo donde esté la relación de IE y sus respectivos códigos modulares. </a:t>
            </a:r>
          </a:p>
          <a:p>
            <a:pPr algn="just"/>
            <a:r>
              <a:rPr lang="es-PE" sz="3000" dirty="0"/>
              <a:t>Todos/as los miembros del equipo RIE deben contar con un documento que oficialice su encargo (resolución o memorándum de asignación de funciones u otro que corresponda)</a:t>
            </a:r>
          </a:p>
          <a:p>
            <a:pPr algn="just"/>
            <a:r>
              <a:rPr lang="es-PE" sz="3000" dirty="0"/>
              <a:t>Cualquier modificación en la conformación del equipo deberá oficializarse con documento previo a la firma de informe.</a:t>
            </a:r>
          </a:p>
        </p:txBody>
      </p:sp>
      <p:pic>
        <p:nvPicPr>
          <p:cNvPr id="6" name="Imagen 5">
            <a:extLst>
              <a:ext uri="{FF2B5EF4-FFF2-40B4-BE49-F238E27FC236}">
                <a16:creationId xmlns:a16="http://schemas.microsoft.com/office/drawing/2014/main" id="{5B496679-1C49-4EAA-9A4A-FCAEC766AC9A}"/>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8" name="Imagen 7">
            <a:extLst>
              <a:ext uri="{FF2B5EF4-FFF2-40B4-BE49-F238E27FC236}">
                <a16:creationId xmlns:a16="http://schemas.microsoft.com/office/drawing/2014/main" id="{6C5594B7-961D-4C59-A004-EA6607FC7A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525067" cy="771522"/>
          </a:xfrm>
          <a:prstGeom prst="rect">
            <a:avLst/>
          </a:prstGeom>
        </p:spPr>
      </p:pic>
      <p:pic>
        <p:nvPicPr>
          <p:cNvPr id="9" name="Imagen 8">
            <a:extLst>
              <a:ext uri="{FF2B5EF4-FFF2-40B4-BE49-F238E27FC236}">
                <a16:creationId xmlns:a16="http://schemas.microsoft.com/office/drawing/2014/main" id="{1A98A0FE-A1BF-4313-A6A2-6C8A2ECDF0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0"/>
            <a:ext cx="2163867" cy="475840"/>
          </a:xfrm>
          <a:prstGeom prst="rect">
            <a:avLst/>
          </a:prstGeom>
        </p:spPr>
      </p:pic>
      <p:sp>
        <p:nvSpPr>
          <p:cNvPr id="2" name="Título 1">
            <a:extLst>
              <a:ext uri="{FF2B5EF4-FFF2-40B4-BE49-F238E27FC236}">
                <a16:creationId xmlns:a16="http://schemas.microsoft.com/office/drawing/2014/main" id="{AFD5D0C6-2E32-4972-8B6F-91017E7C29D2}"/>
              </a:ext>
            </a:extLst>
          </p:cNvPr>
          <p:cNvSpPr>
            <a:spLocks noGrp="1"/>
          </p:cNvSpPr>
          <p:nvPr>
            <p:ph type="title"/>
          </p:nvPr>
        </p:nvSpPr>
        <p:spPr>
          <a:xfrm>
            <a:off x="2160104" y="-3806"/>
            <a:ext cx="7440112" cy="1200329"/>
          </a:xfrm>
          <a:noFill/>
        </p:spPr>
        <p:txBody>
          <a:bodyPr wrap="square" rtlCol="0">
            <a:spAutoFit/>
          </a:bodyPr>
          <a:lstStyle/>
          <a:p>
            <a:pPr algn="ctr"/>
            <a:r>
              <a:rPr lang="es-PE" sz="4000" b="1" dirty="0">
                <a:solidFill>
                  <a:srgbClr val="0C53A7"/>
                </a:solidFill>
                <a:latin typeface="+mn-lt"/>
                <a:ea typeface="+mn-ea"/>
                <a:cs typeface="+mn-cs"/>
              </a:rPr>
              <a:t>Informe de IIEE identificadas - Consideraciones</a:t>
            </a:r>
          </a:p>
        </p:txBody>
      </p:sp>
      <p:pic>
        <p:nvPicPr>
          <p:cNvPr id="7" name="Gráfico 62" descr="Usuarios">
            <a:extLst>
              <a:ext uri="{FF2B5EF4-FFF2-40B4-BE49-F238E27FC236}">
                <a16:creationId xmlns:a16="http://schemas.microsoft.com/office/drawing/2014/main" id="{9C54C368-8A31-4B2A-B3CD-3CAAE02CF5E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4758" t="19127" r="4840" b="19039"/>
          <a:stretch/>
        </p:blipFill>
        <p:spPr>
          <a:xfrm>
            <a:off x="7752521" y="2931378"/>
            <a:ext cx="2769706" cy="1894468"/>
          </a:xfrm>
          <a:prstGeom prst="rect">
            <a:avLst/>
          </a:prstGeom>
        </p:spPr>
      </p:pic>
      <p:sp>
        <p:nvSpPr>
          <p:cNvPr id="4" name="Elipse 3">
            <a:extLst>
              <a:ext uri="{FF2B5EF4-FFF2-40B4-BE49-F238E27FC236}">
                <a16:creationId xmlns:a16="http://schemas.microsoft.com/office/drawing/2014/main" id="{EF0ED050-5B90-4DCB-A24D-A75729F5B975}"/>
              </a:ext>
            </a:extLst>
          </p:cNvPr>
          <p:cNvSpPr/>
          <p:nvPr/>
        </p:nvSpPr>
        <p:spPr>
          <a:xfrm>
            <a:off x="7262191" y="2234280"/>
            <a:ext cx="3750366" cy="3110123"/>
          </a:xfrm>
          <a:prstGeom prst="ellipse">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0" name="Gráfico 63" descr="Documento">
            <a:extLst>
              <a:ext uri="{FF2B5EF4-FFF2-40B4-BE49-F238E27FC236}">
                <a16:creationId xmlns:a16="http://schemas.microsoft.com/office/drawing/2014/main" id="{B73FFD36-AC4A-4482-A244-6D1A97097FD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80854" y="1513597"/>
            <a:ext cx="1417781" cy="1417781"/>
          </a:xfrm>
          <a:prstGeom prst="rect">
            <a:avLst/>
          </a:prstGeom>
        </p:spPr>
      </p:pic>
    </p:spTree>
    <p:extLst>
      <p:ext uri="{BB962C8B-B14F-4D97-AF65-F5344CB8AC3E}">
        <p14:creationId xmlns:p14="http://schemas.microsoft.com/office/powerpoint/2010/main" val="92900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5D0C6-2E32-4972-8B6F-91017E7C29D2}"/>
              </a:ext>
            </a:extLst>
          </p:cNvPr>
          <p:cNvSpPr>
            <a:spLocks noGrp="1"/>
          </p:cNvSpPr>
          <p:nvPr>
            <p:ph type="title"/>
          </p:nvPr>
        </p:nvSpPr>
        <p:spPr>
          <a:xfrm>
            <a:off x="0" y="90153"/>
            <a:ext cx="12192000" cy="646331"/>
          </a:xfrm>
          <a:noFill/>
        </p:spPr>
        <p:txBody>
          <a:bodyPr vert="horz" wrap="square" lIns="91440" tIns="45720" rIns="91440" bIns="45720" rtlCol="0" anchor="ctr">
            <a:spAutoFit/>
          </a:bodyPr>
          <a:lstStyle/>
          <a:p>
            <a:pPr algn="ctr"/>
            <a:r>
              <a:rPr lang="es-PE" sz="4000" b="1" dirty="0">
                <a:solidFill>
                  <a:srgbClr val="0C53A7"/>
                </a:solidFill>
                <a:latin typeface="+mn-lt"/>
                <a:ea typeface="+mn-ea"/>
                <a:cs typeface="+mn-cs"/>
              </a:rPr>
              <a:t>Informe de identificación (1)</a:t>
            </a:r>
          </a:p>
        </p:txBody>
      </p:sp>
      <p:sp>
        <p:nvSpPr>
          <p:cNvPr id="3" name="Marcador de contenido 2">
            <a:extLst>
              <a:ext uri="{FF2B5EF4-FFF2-40B4-BE49-F238E27FC236}">
                <a16:creationId xmlns:a16="http://schemas.microsoft.com/office/drawing/2014/main" id="{5D77BF59-9285-42F0-9259-065762672E2F}"/>
              </a:ext>
            </a:extLst>
          </p:cNvPr>
          <p:cNvSpPr>
            <a:spLocks noGrp="1"/>
          </p:cNvSpPr>
          <p:nvPr>
            <p:ph idx="1"/>
          </p:nvPr>
        </p:nvSpPr>
        <p:spPr>
          <a:xfrm>
            <a:off x="1" y="784785"/>
            <a:ext cx="7111999" cy="6044187"/>
          </a:xfrm>
        </p:spPr>
        <p:txBody>
          <a:bodyPr>
            <a:noAutofit/>
          </a:bodyPr>
          <a:lstStyle/>
          <a:p>
            <a:pPr marL="0" indent="0" algn="just">
              <a:buNone/>
            </a:pPr>
            <a:r>
              <a:rPr lang="es-PE" sz="3000" b="1" dirty="0"/>
              <a:t>Parte 1: Antecedentes</a:t>
            </a:r>
          </a:p>
          <a:p>
            <a:pPr algn="just"/>
            <a:r>
              <a:rPr lang="es-PE" sz="3000" dirty="0"/>
              <a:t>Mención a la base legal</a:t>
            </a:r>
          </a:p>
          <a:p>
            <a:pPr algn="just"/>
            <a:r>
              <a:rPr lang="es-PE" sz="3000" dirty="0"/>
              <a:t>Reseña de los acciones previas.</a:t>
            </a:r>
          </a:p>
          <a:p>
            <a:pPr marL="0" indent="0" algn="just">
              <a:buNone/>
            </a:pPr>
            <a:r>
              <a:rPr lang="es-PE" sz="3000" b="1" dirty="0"/>
              <a:t>Parte 2: Análisis</a:t>
            </a:r>
          </a:p>
          <a:p>
            <a:pPr marL="514350" indent="-514350" algn="just">
              <a:buFont typeface="+mj-lt"/>
              <a:buAutoNum type="alphaLcPeriod"/>
            </a:pPr>
            <a:r>
              <a:rPr lang="es-PE" sz="3000" dirty="0"/>
              <a:t>Información de la búsqueda documental.</a:t>
            </a:r>
          </a:p>
          <a:p>
            <a:pPr marL="514350" indent="-514350" algn="just">
              <a:buFont typeface="+mj-lt"/>
              <a:buAutoNum type="alphaLcPeriod"/>
            </a:pPr>
            <a:r>
              <a:rPr lang="es-PE" sz="3000" dirty="0"/>
              <a:t>Información de la revisión y análisis documental y otras acciones realizadas para culminar la identificación: visitas a IIEE, consultas a otras instancias, entre otras.</a:t>
            </a:r>
          </a:p>
          <a:p>
            <a:pPr marL="514350" indent="-514350" algn="just">
              <a:buFont typeface="+mj-lt"/>
              <a:buAutoNum type="alphaLcPeriod"/>
            </a:pPr>
            <a:r>
              <a:rPr lang="es-PE" sz="3000" dirty="0"/>
              <a:t>Información sobre listado de IIEE identificadas, enviar en anexo la relación de IIEE y códigos modulares.</a:t>
            </a:r>
          </a:p>
        </p:txBody>
      </p:sp>
      <p:pic>
        <p:nvPicPr>
          <p:cNvPr id="4" name="Imagen 3">
            <a:extLst>
              <a:ext uri="{FF2B5EF4-FFF2-40B4-BE49-F238E27FC236}">
                <a16:creationId xmlns:a16="http://schemas.microsoft.com/office/drawing/2014/main" id="{EA1FD1B3-D17B-430C-84D1-B3178444E985}"/>
              </a:ext>
            </a:extLst>
          </p:cNvPr>
          <p:cNvPicPr>
            <a:picLocks noChangeAspect="1"/>
          </p:cNvPicPr>
          <p:nvPr/>
        </p:nvPicPr>
        <p:blipFill rotWithShape="1">
          <a:blip r:embed="rId2"/>
          <a:srcRect l="68372" t="39299" r="2516" b="9122"/>
          <a:stretch/>
        </p:blipFill>
        <p:spPr>
          <a:xfrm>
            <a:off x="10405270" y="5077327"/>
            <a:ext cx="1786730" cy="1780674"/>
          </a:xfrm>
          <a:prstGeom prst="rect">
            <a:avLst/>
          </a:prstGeom>
        </p:spPr>
      </p:pic>
      <p:pic>
        <p:nvPicPr>
          <p:cNvPr id="5" name="Imagen 4">
            <a:extLst>
              <a:ext uri="{FF2B5EF4-FFF2-40B4-BE49-F238E27FC236}">
                <a16:creationId xmlns:a16="http://schemas.microsoft.com/office/drawing/2014/main" id="{C447830F-E7EF-4130-90CE-5C6D5493A1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690"/>
            <a:ext cx="1525067" cy="771522"/>
          </a:xfrm>
          <a:prstGeom prst="rect">
            <a:avLst/>
          </a:prstGeom>
        </p:spPr>
      </p:pic>
      <p:pic>
        <p:nvPicPr>
          <p:cNvPr id="6" name="Imagen 5">
            <a:extLst>
              <a:ext uri="{FF2B5EF4-FFF2-40B4-BE49-F238E27FC236}">
                <a16:creationId xmlns:a16="http://schemas.microsoft.com/office/drawing/2014/main" id="{879055C7-3E10-4EEB-9B4A-11EBA78D5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28133" y="5906"/>
            <a:ext cx="2163867" cy="475840"/>
          </a:xfrm>
          <a:prstGeom prst="rect">
            <a:avLst/>
          </a:prstGeom>
        </p:spPr>
      </p:pic>
      <p:pic>
        <p:nvPicPr>
          <p:cNvPr id="7" name="Imagen 6" descr="Imagen que contiene persona, interior, sentado, personas&#10;&#10;Descripción generada con confianza muy alta">
            <a:extLst>
              <a:ext uri="{FF2B5EF4-FFF2-40B4-BE49-F238E27FC236}">
                <a16:creationId xmlns:a16="http://schemas.microsoft.com/office/drawing/2014/main" id="{D1561271-273E-49C9-BCF5-6F42C3C4E3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000" t="32270" r="1159" b="22581"/>
          <a:stretch/>
        </p:blipFill>
        <p:spPr>
          <a:xfrm>
            <a:off x="7692886" y="808382"/>
            <a:ext cx="4465983" cy="3096260"/>
          </a:xfrm>
          <a:prstGeom prst="rect">
            <a:avLst/>
          </a:prstGeom>
        </p:spPr>
      </p:pic>
    </p:spTree>
    <p:extLst>
      <p:ext uri="{BB962C8B-B14F-4D97-AF65-F5344CB8AC3E}">
        <p14:creationId xmlns:p14="http://schemas.microsoft.com/office/powerpoint/2010/main" val="282935014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12501</TotalTime>
  <Words>891</Words>
  <Application>Microsoft Office PowerPoint</Application>
  <PresentationFormat>Panorámica</PresentationFormat>
  <Paragraphs>144</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Batang</vt:lpstr>
      <vt:lpstr>Arial</vt:lpstr>
      <vt:lpstr>Calibri</vt:lpstr>
      <vt:lpstr>Calibri Light</vt:lpstr>
      <vt:lpstr>Perpetua</vt:lpstr>
      <vt:lpstr>Times New Roman</vt:lpstr>
      <vt:lpstr>Tema de Office</vt:lpstr>
      <vt:lpstr>Presentación de PowerPoint</vt:lpstr>
      <vt:lpstr>Presentación de PowerPoint</vt:lpstr>
      <vt:lpstr>Presentación de PowerPoint</vt:lpstr>
      <vt:lpstr>Listados de IIEE identificadas - Contenido</vt:lpstr>
      <vt:lpstr>Contenido del medio de almacenamiento digital</vt:lpstr>
      <vt:lpstr>Versión digital de los documentos normativos</vt:lpstr>
      <vt:lpstr>Rotulado de archivos</vt:lpstr>
      <vt:lpstr>Informe de IIEE identificadas - Consideraciones</vt:lpstr>
      <vt:lpstr>Informe de identificación (1)</vt:lpstr>
      <vt:lpstr>Informe de identificación (2) Parte 2-a Búsqueda documental - Ejemplo</vt:lpstr>
      <vt:lpstr>Informe de identificación (3) Parte 2-b Visitas a IIEE - Ejemplo</vt:lpstr>
      <vt:lpstr>Informe de identificación (3) Parte 2-c Relación de IIEE identificadas Anexo 1 - Ejemplo</vt:lpstr>
      <vt:lpstr>Informe de identificación</vt:lpstr>
      <vt:lpstr>Presentación de PowerPoint</vt:lpstr>
      <vt:lpstr>Presentación de PowerPoint</vt:lpstr>
      <vt:lpstr>Presentación de PowerPoint</vt:lpstr>
      <vt:lpstr>Presentación de PowerPoint</vt:lpstr>
      <vt:lpstr>Presentación de PowerPoint</vt:lpstr>
      <vt:lpstr>Estrategias de atención</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DERZU ANDRES MEGO LOPEZ</dc:creator>
  <cp:lastModifiedBy>Walter Leon Robles</cp:lastModifiedBy>
  <cp:revision>1039</cp:revision>
  <cp:lastPrinted>2017-10-23T18:26:39Z</cp:lastPrinted>
  <dcterms:created xsi:type="dcterms:W3CDTF">2016-01-06T15:33:33Z</dcterms:created>
  <dcterms:modified xsi:type="dcterms:W3CDTF">2018-03-27T20:39:19Z</dcterms:modified>
</cp:coreProperties>
</file>